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jTtVACPbG09FQXEDmAbgezvr7B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3859c9ec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3859c9e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3859c9ec5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3859c9ec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3859c9ec5_2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3859c9ec5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3859c9ec5_2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3859c9ec5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37696281f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37696281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3859c9ec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93859c9ec5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150def0fb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150def0f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데이터 수집 방법은 크게 2가지를 활용하였습니다.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첫번째로 API 입니다. </a:t>
            </a:r>
            <a:r>
              <a:rPr lang="en-US" sz="1000">
                <a:solidFill>
                  <a:srgbClr val="262626"/>
                </a:solidFill>
              </a:rPr>
              <a:t>api는 원하는 정보를 빠르고 간편하게 얻을 수 있지만 수집 가능한 데이터가 한정적입니다.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두번째로는 크롤링이며 다양한 데이터 수집에 범용적으로 사용할 수 있습니다.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환율 정보는 한국수출입은행에서 제공하는 open api를 활용하여 수집합니다.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뉴스, 원자재 가격 정보는 크롤링을 활용하며 그 중에서도 requests를 활용하여 수집합니다.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환율의 경우 저희가 수집하는 RMB와 USD에 대한 정보만 추출하면 되므로 api를 통해 얻어지는 23개의 환율 중 2개의 정보만 추출하였습니다.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뉴스의 경우 네이버 뉴스에 원자재명으로 검색을 한 후 24시간 이내에 등록된 뉴스 기사 중  기사 제목에 원자재의 이름이 포함되어 있는 기사만 수집하도록 하였습니다.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37696281f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937696281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원자재 가격 수집 시에는 한국자원정보서비스와 한국수입협회 웹페이지를 통해 가격 정보를 수집하였습니다. 이때 requests와 selenium 2가지 방법을 모두 고려해보았지만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 웹브라우저를 활용하는 selenium보다 HTTP 프로토콜을 통해 데이터를 수집하는 requests가 시간 및 리소스 측면에서 이점이 있기 때문에 requests로 모든 정보를 크롤링하였습니다.</a:t>
            </a:r>
            <a:endParaRPr sz="1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62626"/>
                </a:solidFill>
              </a:rPr>
              <a:t>requests와 selenium의 소요 시간을 비교해봤을 때 자재 가격 2개 수집 기준 requests는 0.177초 소요되고 selenium은 2.591초 소요되었습니다.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37696281f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37696281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3859c9ec5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93859c9ec5_2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150def0fb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150def0f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가격 예측 ai 학습에는 최대 20년치의 원자재 가격정보를 활용하였고 lstm 모델을 통해 예측 모델을 생성하였습니다.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가격 결정 요소는 생산량, 세계 경기, 국제금리 등 다양한 요소에 의해 가격이 결정됩니다.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하지만 도메인에 대한 지식이 부족하고, 외부 요인에 대한 데이터 수집이 제한되기 때문에 모든 영향 요인을 고려하기에 어려움이 있었습니다.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이에 따라 저희 팀에서는 시간의 흐름에 따른 가격의 추이를 가지고 미래 가격을 예측하는 방법을 채택하였습니다.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3859c9ec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3859c9e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1c08b0d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1c08b0d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예측 모델로는 크게 2가지 모델을 고려해보았습니다.</a:t>
            </a:r>
            <a:endParaRPr sz="1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첫번째로는 lstm입니다.</a:t>
            </a:r>
            <a:endParaRPr sz="1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lstm은 </a:t>
            </a:r>
            <a:r>
              <a:rPr lang="en-US" sz="1000">
                <a:solidFill>
                  <a:schemeClr val="dk1"/>
                </a:solidFill>
              </a:rPr>
              <a:t>이전 정보를 오랫동안 기억할 수 있는 메모리 셀을 가지고 있어 긴 시퀀스 데이터를 처리 가능하고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셀의 값을 얼마나 기억할지 결정하는 것이 가능한 게이트를 가지고 있어서 필요한 정보만 기억하도록 제어할 수 있다는 장점이 있기 때문에 선택하였습니다.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두번째는 aws의 auto ml 라이브러리인 autogluon입니다.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auto ml은 시간 소모적이고 반복적인 기계 학습 모델 개발 작업을 자동화하고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다양한 알고리즘과 매개 변수를 시도하여 최적의 모델을 생성한다는 장점을 가지고 있기 때문입니다.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두가지 모델을 활용하여 가격 예측 결과를 비교해보았고 둘 중 LSTM의 예측 결과가 더 우수했기 때문에 최종적으로 선택하였습니다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3859c9ec5_7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3859c9ec5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예측 모델로는 크게 2가지 모델을 고려해보았습니다.</a:t>
            </a:r>
            <a:endParaRPr sz="1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첫번째로는 lstm입니다.</a:t>
            </a:r>
            <a:endParaRPr sz="1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lstm은 </a:t>
            </a:r>
            <a:r>
              <a:rPr lang="en-US" sz="1000">
                <a:solidFill>
                  <a:schemeClr val="dk1"/>
                </a:solidFill>
              </a:rPr>
              <a:t>이전 정보를 오랫동안 기억할 수 있는 메모리 셀을 가지고 있어 긴 시퀀스 데이터를 처리 가능하고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셀의 값을 얼마나 기억할지 결정하는 것이 가능한 게이트를 가지고 있어서 필요한 정보만 기억하도록 제어할 수 있다는 장점이 있기 때문에 선택하였습니다.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두번째는 aws의 auto ml 라이브러리인 autogluon입니다.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auto ml은 시간 소모적이고 반복적인 기계 학습 모델 개발 작업을 자동화하고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다양한 알고리즘과 매개 변수를 시도하여 최적의 모델을 생성한다는 장점을 가지고 있기 때문입니다.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두가지 모델을 활용하여 가격 예측 결과를 비교해보았고 둘 중 LSTM의 예측 결과가 더 우수했기 때문에 최종적으로 선택하였습니다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37696281f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37696281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3859c9ec5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93859c9ec5_2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3859c9ec5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93859c9ec5_2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93859c9ec5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93859c9ec5_2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3859c9ec5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93859c9ec5_2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3859c9ec5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93859c9ec5_2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3859c9ec5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93859c9ec5_2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3859c9ec5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93859c9ec5_2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3859c9ec5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93859c9ec5_2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3859c9ec5_7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3859c9ec5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3859c9ec5_7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3859c9ec5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3859c9ec5_7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3859c9ec5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93859c9ec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93859c9ec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3859c9ec5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93859c9ec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3859c9ec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93859c9ec5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150def0fb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9150def0fb_6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150def0fb_6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9150def0fb_6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3859c9ec5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93859c9ec5_2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150def0fb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150def0f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layout">
  <p:cSld name="1_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 slide layout">
  <p:cSld name="7_Image slide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2"/>
          <p:cNvSpPr/>
          <p:nvPr>
            <p:ph idx="2" type="pic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62"/>
          <p:cNvSpPr/>
          <p:nvPr/>
        </p:nvSpPr>
        <p:spPr>
          <a:xfrm>
            <a:off x="1065125" y="615462"/>
            <a:ext cx="10061750" cy="5627077"/>
          </a:xfrm>
          <a:prstGeom prst="frame">
            <a:avLst>
              <a:gd fmla="val 125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S LAYOUT_23">
  <p:cSld name="IMAGE AND CONTENTS LAYOUT_2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4"/>
          <p:cNvSpPr/>
          <p:nvPr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4"/>
          <p:cNvSpPr/>
          <p:nvPr>
            <p:ph idx="2" type="pic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64"/>
          <p:cNvSpPr/>
          <p:nvPr>
            <p:ph idx="3" type="pic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64"/>
          <p:cNvSpPr txBox="1"/>
          <p:nvPr>
            <p:ph idx="1" type="body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5"/>
          <p:cNvSpPr/>
          <p:nvPr>
            <p:ph idx="2" type="pic"/>
          </p:nvPr>
        </p:nvSpPr>
        <p:spPr>
          <a:xfrm>
            <a:off x="-1" y="0"/>
            <a:ext cx="102032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Images &amp; Contents Layout">
  <p:cSld name="21_Images &amp; Contents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6"/>
          <p:cNvSpPr/>
          <p:nvPr>
            <p:ph idx="2" type="pic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66"/>
          <p:cNvSpPr/>
          <p:nvPr>
            <p:ph idx="3" type="pic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66"/>
          <p:cNvSpPr/>
          <p:nvPr>
            <p:ph idx="4" type="pic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66"/>
          <p:cNvSpPr/>
          <p:nvPr>
            <p:ph idx="5" type="pic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">
  <p:cSld name="31_Images &amp; Conten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fmla="val 185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7"/>
          <p:cNvSpPr/>
          <p:nvPr>
            <p:ph idx="2" type="pic"/>
          </p:nvPr>
        </p:nvSpPr>
        <p:spPr>
          <a:xfrm>
            <a:off x="9030709" y="1366318"/>
            <a:ext cx="1822409" cy="258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67"/>
          <p:cNvSpPr/>
          <p:nvPr>
            <p:ph idx="3" type="pic"/>
          </p:nvPr>
        </p:nvSpPr>
        <p:spPr>
          <a:xfrm>
            <a:off x="7118317" y="932349"/>
            <a:ext cx="2719605" cy="21441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67"/>
          <p:cNvSpPr/>
          <p:nvPr>
            <p:ph idx="4" type="pic"/>
          </p:nvPr>
        </p:nvSpPr>
        <p:spPr>
          <a:xfrm>
            <a:off x="8112013" y="4022252"/>
            <a:ext cx="2626805" cy="157015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67"/>
          <p:cNvSpPr/>
          <p:nvPr>
            <p:ph idx="5" type="pic"/>
          </p:nvPr>
        </p:nvSpPr>
        <p:spPr>
          <a:xfrm>
            <a:off x="6392163" y="3145586"/>
            <a:ext cx="2195336" cy="244682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Images &amp; Contents Layout">
  <p:cSld name="31_Images &amp; Contents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8"/>
          <p:cNvSpPr/>
          <p:nvPr/>
        </p:nvSpPr>
        <p:spPr>
          <a:xfrm>
            <a:off x="0" y="1894646"/>
            <a:ext cx="12191999" cy="3068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8"/>
          <p:cNvSpPr/>
          <p:nvPr>
            <p:ph idx="2" type="pic"/>
          </p:nvPr>
        </p:nvSpPr>
        <p:spPr>
          <a:xfrm>
            <a:off x="472612" y="504855"/>
            <a:ext cx="6441943" cy="59595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68"/>
          <p:cNvSpPr/>
          <p:nvPr/>
        </p:nvSpPr>
        <p:spPr>
          <a:xfrm>
            <a:off x="2337312" y="3415880"/>
            <a:ext cx="46345" cy="46345"/>
          </a:xfrm>
          <a:custGeom>
            <a:rect b="b" l="l" r="r" t="t"/>
            <a:pathLst>
              <a:path extrusionOk="0" h="19050" w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 slide layout">
  <p:cSld name="1_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2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3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3859c9ec5_1_16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g293859c9ec5_1_16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293859c9ec5_1_16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293859c9ec5_1_16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293859c9ec5_1_16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Agenda slide layout">
  <p:cSld name="4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6"/>
          <p:cNvSpPr/>
          <p:nvPr/>
        </p:nvSpPr>
        <p:spPr>
          <a:xfrm>
            <a:off x="462336" y="315931"/>
            <a:ext cx="3113070" cy="6226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6"/>
          <p:cNvSpPr/>
          <p:nvPr>
            <p:ph idx="2" type="pic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0903"/>
            <a:ext cx="11600704" cy="1140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MaxPPT-Contents\150902-com-Global-Laptop\mo900.png" id="17" name="Google Shape;17;p57"/>
          <p:cNvPicPr preferRelativeResize="0"/>
          <p:nvPr/>
        </p:nvPicPr>
        <p:blipFill rotWithShape="1">
          <a:blip r:embed="rId3">
            <a:alphaModFix/>
          </a:blip>
          <a:srcRect b="0" l="18253" r="0" t="0"/>
          <a:stretch/>
        </p:blipFill>
        <p:spPr>
          <a:xfrm flipH="1">
            <a:off x="8509450" y="2348880"/>
            <a:ext cx="3683812" cy="45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7"/>
          <p:cNvSpPr/>
          <p:nvPr>
            <p:ph idx="2" type="pic"/>
          </p:nvPr>
        </p:nvSpPr>
        <p:spPr>
          <a:xfrm>
            <a:off x="8898129" y="2735416"/>
            <a:ext cx="1672517" cy="26131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" name="Google Shape;19;p5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&amp; Contents Layout">
  <p:cSld name="4_Images &amp; Contents Layou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/>
          <p:nvPr>
            <p:ph idx="2" type="pic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60"/>
          <p:cNvSpPr/>
          <p:nvPr>
            <p:ph idx="3" type="pic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70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vfO5a1Pv1_sYQoPpnPunPFt9YMxKIs9Q/view" TargetMode="External"/><Relationship Id="rId4" Type="http://schemas.openxmlformats.org/officeDocument/2006/relationships/image" Target="../media/image4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HkchSyg2HJ_JV46600kglZBv1B_CZclv/view" TargetMode="External"/><Relationship Id="rId4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jpg"/><Relationship Id="rId4" Type="http://schemas.openxmlformats.org/officeDocument/2006/relationships/image" Target="../media/image72.jpg"/><Relationship Id="rId5" Type="http://schemas.openxmlformats.org/officeDocument/2006/relationships/image" Target="../media/image74.png"/><Relationship Id="rId6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ddbQFeKBBb44Dxz1byvxzktJHWBuQusY/view" TargetMode="External"/><Relationship Id="rId4" Type="http://schemas.openxmlformats.org/officeDocument/2006/relationships/image" Target="../media/image7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0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26.png"/><Relationship Id="rId22" Type="http://schemas.openxmlformats.org/officeDocument/2006/relationships/image" Target="../media/image34.png"/><Relationship Id="rId10" Type="http://schemas.openxmlformats.org/officeDocument/2006/relationships/image" Target="../media/image48.png"/><Relationship Id="rId21" Type="http://schemas.openxmlformats.org/officeDocument/2006/relationships/image" Target="../media/image39.png"/><Relationship Id="rId13" Type="http://schemas.openxmlformats.org/officeDocument/2006/relationships/image" Target="../media/image28.png"/><Relationship Id="rId24" Type="http://schemas.openxmlformats.org/officeDocument/2006/relationships/image" Target="../media/image29.png"/><Relationship Id="rId12" Type="http://schemas.openxmlformats.org/officeDocument/2006/relationships/image" Target="../media/image37.png"/><Relationship Id="rId23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5" Type="http://schemas.openxmlformats.org/officeDocument/2006/relationships/image" Target="../media/image56.png"/><Relationship Id="rId14" Type="http://schemas.openxmlformats.org/officeDocument/2006/relationships/image" Target="../media/image70.png"/><Relationship Id="rId17" Type="http://schemas.openxmlformats.org/officeDocument/2006/relationships/image" Target="../media/image30.png"/><Relationship Id="rId16" Type="http://schemas.openxmlformats.org/officeDocument/2006/relationships/image" Target="../media/image54.png"/><Relationship Id="rId5" Type="http://schemas.openxmlformats.org/officeDocument/2006/relationships/image" Target="../media/image32.png"/><Relationship Id="rId19" Type="http://schemas.openxmlformats.org/officeDocument/2006/relationships/image" Target="../media/image31.png"/><Relationship Id="rId6" Type="http://schemas.openxmlformats.org/officeDocument/2006/relationships/image" Target="../media/image38.png"/><Relationship Id="rId18" Type="http://schemas.openxmlformats.org/officeDocument/2006/relationships/image" Target="../media/image41.png"/><Relationship Id="rId7" Type="http://schemas.openxmlformats.org/officeDocument/2006/relationships/image" Target="../media/image19.png"/><Relationship Id="rId8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93859c9ec5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50" y="213750"/>
            <a:ext cx="11432100" cy="643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8" name="Google Shape;78;g293859c9ec5_0_25"/>
          <p:cNvGrpSpPr/>
          <p:nvPr/>
        </p:nvGrpSpPr>
        <p:grpSpPr>
          <a:xfrm>
            <a:off x="2402325" y="1923575"/>
            <a:ext cx="7387332" cy="1793050"/>
            <a:chOff x="3243871" y="1737725"/>
            <a:chExt cx="5133300" cy="1793050"/>
          </a:xfrm>
        </p:grpSpPr>
        <p:sp>
          <p:nvSpPr>
            <p:cNvPr id="79" name="Google Shape;79;g293859c9ec5_0_25"/>
            <p:cNvSpPr txBox="1"/>
            <p:nvPr/>
          </p:nvSpPr>
          <p:spPr>
            <a:xfrm>
              <a:off x="3243871" y="1737725"/>
              <a:ext cx="5133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accent1"/>
                  </a:solidFill>
                </a:rPr>
                <a:t>4조 프로젝트</a:t>
              </a:r>
              <a:endPara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93859c9ec5_0_25"/>
            <p:cNvSpPr txBox="1"/>
            <p:nvPr/>
          </p:nvSpPr>
          <p:spPr>
            <a:xfrm>
              <a:off x="3243871" y="2945775"/>
              <a:ext cx="513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</a:rPr>
                <a:t>원자재 가격예측 서비스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g293859c9ec5_0_25"/>
          <p:cNvSpPr txBox="1"/>
          <p:nvPr/>
        </p:nvSpPr>
        <p:spPr>
          <a:xfrm>
            <a:off x="2164788" y="4637000"/>
            <a:ext cx="786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경기도미래기술학교 시흥 스마트팩토리 SW 융합개발자 과정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3859c9ec5_2_11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CI / CD</a:t>
            </a:r>
            <a:endParaRPr/>
          </a:p>
        </p:txBody>
      </p:sp>
      <p:pic>
        <p:nvPicPr>
          <p:cNvPr id="253" name="Google Shape;253;g293859c9ec5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25" y="1470734"/>
            <a:ext cx="1374350" cy="13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93859c9ec5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38" y="1493438"/>
            <a:ext cx="1064175" cy="146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93859c9ec5_2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4088" y="1493453"/>
            <a:ext cx="1300225" cy="126720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93859c9ec5_2_11"/>
          <p:cNvSpPr txBox="1"/>
          <p:nvPr>
            <p:ph idx="1" type="body"/>
          </p:nvPr>
        </p:nvSpPr>
        <p:spPr>
          <a:xfrm>
            <a:off x="106163" y="3900550"/>
            <a:ext cx="3963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457200" rtl="0" algn="ctr">
              <a:spcBef>
                <a:spcPts val="1000"/>
              </a:spcBef>
              <a:spcAft>
                <a:spcPts val="0"/>
              </a:spcAft>
              <a:buSzPts val="5400"/>
              <a:buChar char="❏"/>
            </a:pPr>
            <a:r>
              <a:rPr lang="en-US"/>
              <a:t>Github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Push</a:t>
            </a:r>
            <a:endParaRPr/>
          </a:p>
        </p:txBody>
      </p:sp>
      <p:sp>
        <p:nvSpPr>
          <p:cNvPr id="257" name="Google Shape;257;g293859c9ec5_2_11"/>
          <p:cNvSpPr txBox="1"/>
          <p:nvPr>
            <p:ph idx="1" type="body"/>
          </p:nvPr>
        </p:nvSpPr>
        <p:spPr>
          <a:xfrm>
            <a:off x="4409103" y="3900550"/>
            <a:ext cx="49926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Github pull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Docker Push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K</a:t>
            </a:r>
            <a:r>
              <a:rPr lang="en-US" sz="3500"/>
              <a:t>ubernetes </a:t>
            </a:r>
            <a:endParaRPr sz="35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작업 지시</a:t>
            </a:r>
            <a:endParaRPr sz="3500"/>
          </a:p>
        </p:txBody>
      </p:sp>
      <p:sp>
        <p:nvSpPr>
          <p:cNvPr id="258" name="Google Shape;258;g293859c9ec5_2_11"/>
          <p:cNvSpPr txBox="1"/>
          <p:nvPr>
            <p:ph idx="1" type="body"/>
          </p:nvPr>
        </p:nvSpPr>
        <p:spPr>
          <a:xfrm>
            <a:off x="8092251" y="3289825"/>
            <a:ext cx="3963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Private Cloud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Blue/Green 배포</a:t>
            </a:r>
            <a:endParaRPr sz="3500"/>
          </a:p>
        </p:txBody>
      </p:sp>
      <p:sp>
        <p:nvSpPr>
          <p:cNvPr id="259" name="Google Shape;259;g293859c9ec5_2_11"/>
          <p:cNvSpPr/>
          <p:nvPr/>
        </p:nvSpPr>
        <p:spPr>
          <a:xfrm>
            <a:off x="3347600" y="2060350"/>
            <a:ext cx="17298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93859c9ec5_2_11"/>
          <p:cNvSpPr/>
          <p:nvPr/>
        </p:nvSpPr>
        <p:spPr>
          <a:xfrm>
            <a:off x="7103050" y="2075200"/>
            <a:ext cx="17298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93859c9ec5_2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63" y="339503"/>
            <a:ext cx="1300225" cy="12672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93859c9ec5_2_67"/>
          <p:cNvSpPr txBox="1"/>
          <p:nvPr>
            <p:ph idx="1" type="body"/>
          </p:nvPr>
        </p:nvSpPr>
        <p:spPr>
          <a:xfrm>
            <a:off x="410076" y="2109525"/>
            <a:ext cx="39639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Blue/Green 배포</a:t>
            </a:r>
            <a:endParaRPr sz="3500"/>
          </a:p>
        </p:txBody>
      </p:sp>
      <p:sp>
        <p:nvSpPr>
          <p:cNvPr id="267" name="Google Shape;267;g293859c9ec5_2_67"/>
          <p:cNvSpPr txBox="1"/>
          <p:nvPr/>
        </p:nvSpPr>
        <p:spPr>
          <a:xfrm>
            <a:off x="323525" y="4178150"/>
            <a:ext cx="435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배포횟수 = 짝수</a:t>
            </a:r>
            <a:endParaRPr sz="4000">
              <a:solidFill>
                <a:schemeClr val="dk1"/>
              </a:solidFill>
            </a:endParaRPr>
          </a:p>
        </p:txBody>
      </p:sp>
      <p:grpSp>
        <p:nvGrpSpPr>
          <p:cNvPr id="268" name="Google Shape;268;g293859c9ec5_2_67"/>
          <p:cNvGrpSpPr/>
          <p:nvPr/>
        </p:nvGrpSpPr>
        <p:grpSpPr>
          <a:xfrm>
            <a:off x="4321325" y="1013500"/>
            <a:ext cx="7760376" cy="3136862"/>
            <a:chOff x="4321325" y="251500"/>
            <a:chExt cx="7760376" cy="3136862"/>
          </a:xfrm>
        </p:grpSpPr>
        <p:pic>
          <p:nvPicPr>
            <p:cNvPr id="269" name="Google Shape;269;g293859c9ec5_2_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1325" y="251500"/>
              <a:ext cx="7760376" cy="313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g293859c9ec5_2_67"/>
            <p:cNvPicPr preferRelativeResize="0"/>
            <p:nvPr/>
          </p:nvPicPr>
          <p:blipFill rotWithShape="1">
            <a:blip r:embed="rId4">
              <a:alphaModFix/>
            </a:blip>
            <a:srcRect b="151" l="72194" r="18374" t="78533"/>
            <a:stretch/>
          </p:blipFill>
          <p:spPr>
            <a:xfrm>
              <a:off x="9103875" y="1327150"/>
              <a:ext cx="2256182" cy="2061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g293859c9ec5_2_67"/>
          <p:cNvGrpSpPr/>
          <p:nvPr/>
        </p:nvGrpSpPr>
        <p:grpSpPr>
          <a:xfrm>
            <a:off x="4321325" y="2289086"/>
            <a:ext cx="7760376" cy="3132288"/>
            <a:chOff x="4321325" y="2289086"/>
            <a:chExt cx="7760376" cy="3132288"/>
          </a:xfrm>
        </p:grpSpPr>
        <p:pic>
          <p:nvPicPr>
            <p:cNvPr id="272" name="Google Shape;272;g293859c9ec5_2_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1325" y="2289086"/>
              <a:ext cx="7760376" cy="3132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g293859c9ec5_2_67"/>
            <p:cNvPicPr preferRelativeResize="0"/>
            <p:nvPr/>
          </p:nvPicPr>
          <p:blipFill rotWithShape="1">
            <a:blip r:embed="rId5">
              <a:alphaModFix/>
            </a:blip>
            <a:srcRect b="0" l="73100" r="19276" t="74446"/>
            <a:stretch/>
          </p:blipFill>
          <p:spPr>
            <a:xfrm>
              <a:off x="9436774" y="3202750"/>
              <a:ext cx="1639723" cy="2218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g293859c9ec5_2_67"/>
          <p:cNvGrpSpPr/>
          <p:nvPr/>
        </p:nvGrpSpPr>
        <p:grpSpPr>
          <a:xfrm>
            <a:off x="4373975" y="4782525"/>
            <a:ext cx="7637549" cy="1835150"/>
            <a:chOff x="4373975" y="4782525"/>
            <a:chExt cx="7637549" cy="1835150"/>
          </a:xfrm>
        </p:grpSpPr>
        <p:pic>
          <p:nvPicPr>
            <p:cNvPr id="275" name="Google Shape;275;g293859c9ec5_2_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3975" y="4858725"/>
              <a:ext cx="7637549" cy="168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g293859c9ec5_2_67"/>
            <p:cNvPicPr preferRelativeResize="0"/>
            <p:nvPr/>
          </p:nvPicPr>
          <p:blipFill rotWithShape="1">
            <a:blip r:embed="rId6">
              <a:alphaModFix/>
            </a:blip>
            <a:srcRect b="0" l="72066" r="18630" t="56963"/>
            <a:stretch/>
          </p:blipFill>
          <p:spPr>
            <a:xfrm>
              <a:off x="9229710" y="4782525"/>
              <a:ext cx="1829314" cy="1835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g293859c9ec5_2_67"/>
          <p:cNvSpPr txBox="1"/>
          <p:nvPr/>
        </p:nvSpPr>
        <p:spPr>
          <a:xfrm>
            <a:off x="323525" y="3872025"/>
            <a:ext cx="4356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배포 횟수에 따른 Pod 수 변화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278" name="Google Shape;278;g293859c9ec5_2_6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서버 배포 환경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3859c9ec5_2_12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데이터 수집</a:t>
            </a:r>
            <a:endParaRPr/>
          </a:p>
        </p:txBody>
      </p:sp>
      <p:pic>
        <p:nvPicPr>
          <p:cNvPr id="284" name="Google Shape;284;g293859c9ec5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742" y="1680706"/>
            <a:ext cx="2983075" cy="15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93859c9ec5_2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84" y="1680700"/>
            <a:ext cx="1851100" cy="18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93859c9ec5_2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725" y="1443425"/>
            <a:ext cx="1942550" cy="20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3859c9ec5_2_120"/>
          <p:cNvSpPr txBox="1"/>
          <p:nvPr>
            <p:ph idx="1" type="body"/>
          </p:nvPr>
        </p:nvSpPr>
        <p:spPr>
          <a:xfrm>
            <a:off x="200825" y="4069275"/>
            <a:ext cx="4421400" cy="189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❏"/>
            </a:pPr>
            <a:r>
              <a:rPr lang="en-US" sz="3700"/>
              <a:t>매일</a:t>
            </a:r>
            <a:endParaRPr sz="3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09:00 AM 1회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   데이터 수집</a:t>
            </a:r>
            <a:endParaRPr sz="3200"/>
          </a:p>
        </p:txBody>
      </p:sp>
      <p:sp>
        <p:nvSpPr>
          <p:cNvPr id="288" name="Google Shape;288;g293859c9ec5_2_120"/>
          <p:cNvSpPr txBox="1"/>
          <p:nvPr>
            <p:ph idx="1" type="body"/>
          </p:nvPr>
        </p:nvSpPr>
        <p:spPr>
          <a:xfrm>
            <a:off x="4025250" y="4069300"/>
            <a:ext cx="4717800" cy="189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7200" rtl="0" algn="l">
              <a:spcBef>
                <a:spcPts val="100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데이터 처리 및 </a:t>
            </a:r>
            <a:endParaRPr sz="3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/>
              <a:t>저장 요청</a:t>
            </a:r>
            <a:endParaRPr sz="3500"/>
          </a:p>
        </p:txBody>
      </p:sp>
      <p:sp>
        <p:nvSpPr>
          <p:cNvPr id="289" name="Google Shape;289;g293859c9ec5_2_120"/>
          <p:cNvSpPr txBox="1"/>
          <p:nvPr>
            <p:ph idx="1" type="body"/>
          </p:nvPr>
        </p:nvSpPr>
        <p:spPr>
          <a:xfrm>
            <a:off x="8361950" y="3847425"/>
            <a:ext cx="3148200" cy="189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0850" lvl="0" marL="457200" rtl="0" algn="l">
              <a:spcBef>
                <a:spcPts val="1000"/>
              </a:spcBef>
              <a:spcAft>
                <a:spcPts val="0"/>
              </a:spcAft>
              <a:buSzPts val="3500"/>
              <a:buChar char="❏"/>
            </a:pPr>
            <a:r>
              <a:rPr lang="en-US" sz="3500"/>
              <a:t>데이터 저장</a:t>
            </a:r>
            <a:endParaRPr sz="3500"/>
          </a:p>
        </p:txBody>
      </p:sp>
      <p:sp>
        <p:nvSpPr>
          <p:cNvPr id="290" name="Google Shape;290;g293859c9ec5_2_120"/>
          <p:cNvSpPr/>
          <p:nvPr/>
        </p:nvSpPr>
        <p:spPr>
          <a:xfrm>
            <a:off x="3092500" y="2413938"/>
            <a:ext cx="11988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93859c9ec5_2_120"/>
          <p:cNvSpPr/>
          <p:nvPr/>
        </p:nvSpPr>
        <p:spPr>
          <a:xfrm>
            <a:off x="6824300" y="2448275"/>
            <a:ext cx="1126500" cy="30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37696281f_1_5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아키택쳐 시연 영상</a:t>
            </a:r>
            <a:endParaRPr/>
          </a:p>
        </p:txBody>
      </p:sp>
      <p:pic>
        <p:nvPicPr>
          <p:cNvPr id="297" name="Google Shape;297;g2937696281f_1_55" title="cicd_blue_green_0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175" y="1063709"/>
            <a:ext cx="9759096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3859c9ec5_7_0"/>
          <p:cNvSpPr txBox="1"/>
          <p:nvPr>
            <p:ph idx="1" type="body"/>
          </p:nvPr>
        </p:nvSpPr>
        <p:spPr>
          <a:xfrm>
            <a:off x="4385450" y="1363725"/>
            <a:ext cx="75600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</a:rPr>
              <a:t>Data Gathering</a:t>
            </a:r>
            <a:endParaRPr b="1" sz="8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150def0fb_4_1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데이터 수집</a:t>
            </a:r>
            <a:endParaRPr/>
          </a:p>
        </p:txBody>
      </p:sp>
      <p:sp>
        <p:nvSpPr>
          <p:cNvPr id="308" name="Google Shape;308;g29150def0fb_4_15"/>
          <p:cNvSpPr txBox="1"/>
          <p:nvPr>
            <p:ph idx="1" type="body"/>
          </p:nvPr>
        </p:nvSpPr>
        <p:spPr>
          <a:xfrm>
            <a:off x="171125" y="1217575"/>
            <a:ext cx="38157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환율 : Open API</a:t>
            </a:r>
            <a:endParaRPr sz="3000"/>
          </a:p>
        </p:txBody>
      </p:sp>
      <p:sp>
        <p:nvSpPr>
          <p:cNvPr id="309" name="Google Shape;309;g29150def0fb_4_15"/>
          <p:cNvSpPr txBox="1"/>
          <p:nvPr>
            <p:ph idx="1" type="body"/>
          </p:nvPr>
        </p:nvSpPr>
        <p:spPr>
          <a:xfrm>
            <a:off x="6248400" y="1217575"/>
            <a:ext cx="25095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뉴스 : 크롤링</a:t>
            </a:r>
            <a:endParaRPr sz="3000"/>
          </a:p>
        </p:txBody>
      </p:sp>
      <p:pic>
        <p:nvPicPr>
          <p:cNvPr id="310" name="Google Shape;310;g29150def0fb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" y="4413425"/>
            <a:ext cx="5851449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9150def0fb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5" y="2302730"/>
            <a:ext cx="5337820" cy="1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9150def0fb_4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750" y="1941775"/>
            <a:ext cx="3917378" cy="4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9150def0fb_4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300" y="2186162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37696281f_2_2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데이터 수집</a:t>
            </a:r>
            <a:endParaRPr/>
          </a:p>
        </p:txBody>
      </p:sp>
      <p:sp>
        <p:nvSpPr>
          <p:cNvPr id="319" name="Google Shape;319;g2937696281f_2_20"/>
          <p:cNvSpPr txBox="1"/>
          <p:nvPr>
            <p:ph idx="1" type="body"/>
          </p:nvPr>
        </p:nvSpPr>
        <p:spPr>
          <a:xfrm>
            <a:off x="171125" y="1217575"/>
            <a:ext cx="43395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니켈, 리튬 가격 : 크롤링</a:t>
            </a:r>
            <a:endParaRPr sz="3000"/>
          </a:p>
        </p:txBody>
      </p:sp>
      <p:sp>
        <p:nvSpPr>
          <p:cNvPr id="320" name="Google Shape;320;g2937696281f_2_20"/>
          <p:cNvSpPr txBox="1"/>
          <p:nvPr>
            <p:ph idx="1" type="body"/>
          </p:nvPr>
        </p:nvSpPr>
        <p:spPr>
          <a:xfrm>
            <a:off x="5867400" y="1217575"/>
            <a:ext cx="58506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철스크랩, 코발트</a:t>
            </a:r>
            <a:r>
              <a:rPr lang="en-US" sz="3000"/>
              <a:t> : 크롤링</a:t>
            </a:r>
            <a:endParaRPr sz="3000"/>
          </a:p>
        </p:txBody>
      </p:sp>
      <p:pic>
        <p:nvPicPr>
          <p:cNvPr id="321" name="Google Shape;321;g2937696281f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88" y="1873325"/>
            <a:ext cx="4068675" cy="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937696281f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5500"/>
            <a:ext cx="5663725" cy="30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937696281f_2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8613" y="1943500"/>
            <a:ext cx="4068675" cy="97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937696281f_2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525" y="3134400"/>
            <a:ext cx="5928101" cy="243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37696281f_1_14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데이터 수집</a:t>
            </a:r>
            <a:r>
              <a:rPr lang="en-US"/>
              <a:t> 시연 영상</a:t>
            </a:r>
            <a:endParaRPr/>
          </a:p>
        </p:txBody>
      </p:sp>
      <p:pic>
        <p:nvPicPr>
          <p:cNvPr id="330" name="Google Shape;330;g2937696281f_1_147" title="데이터크롤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375" y="1155059"/>
            <a:ext cx="9759096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3859c9ec5_2_318"/>
          <p:cNvSpPr txBox="1"/>
          <p:nvPr>
            <p:ph idx="1" type="body"/>
          </p:nvPr>
        </p:nvSpPr>
        <p:spPr>
          <a:xfrm>
            <a:off x="8942125" y="1267400"/>
            <a:ext cx="12585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/>
              <a:t>AI</a:t>
            </a:r>
            <a:endParaRPr b="1" sz="8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150def0fb_5_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AI 학습 과정</a:t>
            </a:r>
            <a:endParaRPr b="1"/>
          </a:p>
        </p:txBody>
      </p:sp>
      <p:pic>
        <p:nvPicPr>
          <p:cNvPr id="341" name="Google Shape;341;g29150def0fb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300" y="2783025"/>
            <a:ext cx="4505300" cy="242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29150def0fb_5_0"/>
          <p:cNvCxnSpPr/>
          <p:nvPr/>
        </p:nvCxnSpPr>
        <p:spPr>
          <a:xfrm>
            <a:off x="8879250" y="4022825"/>
            <a:ext cx="100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3" name="Google Shape;343;g29150def0fb_5_0"/>
          <p:cNvGrpSpPr/>
          <p:nvPr/>
        </p:nvGrpSpPr>
        <p:grpSpPr>
          <a:xfrm>
            <a:off x="99850" y="2547559"/>
            <a:ext cx="5069726" cy="3999690"/>
            <a:chOff x="99850" y="2547559"/>
            <a:chExt cx="5069726" cy="3999690"/>
          </a:xfrm>
        </p:grpSpPr>
        <p:pic>
          <p:nvPicPr>
            <p:cNvPr id="344" name="Google Shape;344;g29150def0fb_5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18841" y="4621410"/>
              <a:ext cx="3350734" cy="1925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g29150def0fb_5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3000" y="3394350"/>
              <a:ext cx="2859249" cy="212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g29150def0fb_5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850" y="2547559"/>
              <a:ext cx="3333211" cy="16576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g29150def0fb_5_0"/>
          <p:cNvGrpSpPr/>
          <p:nvPr/>
        </p:nvGrpSpPr>
        <p:grpSpPr>
          <a:xfrm>
            <a:off x="9884250" y="2225800"/>
            <a:ext cx="2010600" cy="2726250"/>
            <a:chOff x="9884250" y="2225800"/>
            <a:chExt cx="2010600" cy="2726250"/>
          </a:xfrm>
        </p:grpSpPr>
        <p:pic>
          <p:nvPicPr>
            <p:cNvPr id="348" name="Google Shape;348;g29150def0fb_5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010350" y="3026200"/>
              <a:ext cx="1682402" cy="192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g29150def0fb_5_0"/>
            <p:cNvSpPr txBox="1"/>
            <p:nvPr/>
          </p:nvSpPr>
          <p:spPr>
            <a:xfrm>
              <a:off x="9884250" y="2225800"/>
              <a:ext cx="2010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</a:rPr>
                <a:t>AI</a:t>
              </a:r>
              <a:endParaRPr sz="4000">
                <a:solidFill>
                  <a:schemeClr val="dk1"/>
                </a:solidFill>
              </a:endParaRPr>
            </a:p>
          </p:txBody>
        </p:sp>
      </p:grpSp>
      <p:grpSp>
        <p:nvGrpSpPr>
          <p:cNvPr id="350" name="Google Shape;350;g29150def0fb_5_0"/>
          <p:cNvGrpSpPr/>
          <p:nvPr/>
        </p:nvGrpSpPr>
        <p:grpSpPr>
          <a:xfrm>
            <a:off x="2001119" y="1778525"/>
            <a:ext cx="3919789" cy="1247675"/>
            <a:chOff x="2001119" y="1778525"/>
            <a:chExt cx="3919789" cy="1247675"/>
          </a:xfrm>
        </p:grpSpPr>
        <p:grpSp>
          <p:nvGrpSpPr>
            <p:cNvPr id="351" name="Google Shape;351;g29150def0fb_5_0"/>
            <p:cNvGrpSpPr/>
            <p:nvPr/>
          </p:nvGrpSpPr>
          <p:grpSpPr>
            <a:xfrm>
              <a:off x="2001119" y="1778525"/>
              <a:ext cx="3919789" cy="1247675"/>
              <a:chOff x="2001025" y="1778525"/>
              <a:chExt cx="3859200" cy="1247675"/>
            </a:xfrm>
          </p:grpSpPr>
          <p:cxnSp>
            <p:nvCxnSpPr>
              <p:cNvPr id="352" name="Google Shape;352;g29150def0fb_5_0"/>
              <p:cNvCxnSpPr/>
              <p:nvPr/>
            </p:nvCxnSpPr>
            <p:spPr>
              <a:xfrm rot="10800000">
                <a:off x="2001025" y="1780500"/>
                <a:ext cx="0" cy="76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g29150def0fb_5_0"/>
              <p:cNvCxnSpPr/>
              <p:nvPr/>
            </p:nvCxnSpPr>
            <p:spPr>
              <a:xfrm>
                <a:off x="2001025" y="1778525"/>
                <a:ext cx="3859200" cy="1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g29150def0fb_5_0"/>
              <p:cNvCxnSpPr/>
              <p:nvPr/>
            </p:nvCxnSpPr>
            <p:spPr>
              <a:xfrm flipH="1">
                <a:off x="5849638" y="1790500"/>
                <a:ext cx="9300" cy="123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55" name="Google Shape;355;g29150def0fb_5_0"/>
            <p:cNvSpPr txBox="1"/>
            <p:nvPr/>
          </p:nvSpPr>
          <p:spPr>
            <a:xfrm>
              <a:off x="2725129" y="1901050"/>
              <a:ext cx="2588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</a:rPr>
                <a:t>가격정보</a:t>
              </a:r>
              <a:endParaRPr sz="3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93859c9ec5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50" y="213750"/>
            <a:ext cx="11432100" cy="643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7" name="Google Shape;87;g293859c9ec5_0_18"/>
          <p:cNvSpPr txBox="1"/>
          <p:nvPr/>
        </p:nvSpPr>
        <p:spPr>
          <a:xfrm>
            <a:off x="964900" y="2949175"/>
            <a:ext cx="395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1"/>
                </a:solidFill>
              </a:rPr>
              <a:t>발표 목차</a:t>
            </a:r>
            <a:endParaRPr b="1" sz="5400">
              <a:solidFill>
                <a:schemeClr val="lt1"/>
              </a:solidFill>
            </a:endParaRPr>
          </a:p>
        </p:txBody>
      </p:sp>
      <p:grpSp>
        <p:nvGrpSpPr>
          <p:cNvPr id="88" name="Google Shape;88;g293859c9ec5_0_18"/>
          <p:cNvGrpSpPr/>
          <p:nvPr/>
        </p:nvGrpSpPr>
        <p:grpSpPr>
          <a:xfrm>
            <a:off x="6576138" y="4231216"/>
            <a:ext cx="5012860" cy="507900"/>
            <a:chOff x="6700688" y="738174"/>
            <a:chExt cx="5012860" cy="507900"/>
          </a:xfrm>
        </p:grpSpPr>
        <p:sp>
          <p:nvSpPr>
            <p:cNvPr id="89" name="Google Shape;89;g293859c9ec5_0_18"/>
            <p:cNvSpPr txBox="1"/>
            <p:nvPr/>
          </p:nvSpPr>
          <p:spPr>
            <a:xfrm>
              <a:off x="7528848" y="768951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데이터 수집 &amp; AI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90" name="Google Shape;90;g293859c9ec5_0_18"/>
            <p:cNvSpPr txBox="1"/>
            <p:nvPr/>
          </p:nvSpPr>
          <p:spPr>
            <a:xfrm>
              <a:off x="6700688" y="738174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06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91" name="Google Shape;91;g293859c9ec5_0_18"/>
          <p:cNvGrpSpPr/>
          <p:nvPr/>
        </p:nvGrpSpPr>
        <p:grpSpPr>
          <a:xfrm>
            <a:off x="6576138" y="5639424"/>
            <a:ext cx="5012860" cy="507900"/>
            <a:chOff x="6700688" y="116311"/>
            <a:chExt cx="5012860" cy="507900"/>
          </a:xfrm>
        </p:grpSpPr>
        <p:sp>
          <p:nvSpPr>
            <p:cNvPr id="92" name="Google Shape;92;g293859c9ec5_0_18"/>
            <p:cNvSpPr txBox="1"/>
            <p:nvPr/>
          </p:nvSpPr>
          <p:spPr>
            <a:xfrm>
              <a:off x="7528848" y="147088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추후 개선 사항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g293859c9ec5_0_18"/>
            <p:cNvSpPr txBox="1"/>
            <p:nvPr/>
          </p:nvSpPr>
          <p:spPr>
            <a:xfrm>
              <a:off x="6700688" y="116311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08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94" name="Google Shape;94;g293859c9ec5_0_18"/>
          <p:cNvGrpSpPr/>
          <p:nvPr/>
        </p:nvGrpSpPr>
        <p:grpSpPr>
          <a:xfrm>
            <a:off x="6576138" y="4935320"/>
            <a:ext cx="5012860" cy="507900"/>
            <a:chOff x="6700688" y="720936"/>
            <a:chExt cx="5012860" cy="507900"/>
          </a:xfrm>
        </p:grpSpPr>
        <p:sp>
          <p:nvSpPr>
            <p:cNvPr id="95" name="Google Shape;95;g293859c9ec5_0_18"/>
            <p:cNvSpPr txBox="1"/>
            <p:nvPr/>
          </p:nvSpPr>
          <p:spPr>
            <a:xfrm>
              <a:off x="7528848" y="751713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WEB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g293859c9ec5_0_18"/>
            <p:cNvSpPr txBox="1"/>
            <p:nvPr/>
          </p:nvSpPr>
          <p:spPr>
            <a:xfrm>
              <a:off x="6700688" y="720936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07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97" name="Google Shape;97;g293859c9ec5_0_18"/>
          <p:cNvGrpSpPr/>
          <p:nvPr/>
        </p:nvGrpSpPr>
        <p:grpSpPr>
          <a:xfrm>
            <a:off x="6576138" y="710699"/>
            <a:ext cx="5012860" cy="507900"/>
            <a:chOff x="6700688" y="720936"/>
            <a:chExt cx="5012860" cy="507900"/>
          </a:xfrm>
        </p:grpSpPr>
        <p:sp>
          <p:nvSpPr>
            <p:cNvPr id="98" name="Google Shape;98;g293859c9ec5_0_18"/>
            <p:cNvSpPr txBox="1"/>
            <p:nvPr/>
          </p:nvSpPr>
          <p:spPr>
            <a:xfrm>
              <a:off x="7528848" y="751713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팀원 소개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99" name="Google Shape;99;g293859c9ec5_0_18"/>
            <p:cNvSpPr txBox="1"/>
            <p:nvPr/>
          </p:nvSpPr>
          <p:spPr>
            <a:xfrm>
              <a:off x="6700688" y="720936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01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100" name="Google Shape;100;g293859c9ec5_0_18"/>
          <p:cNvGrpSpPr/>
          <p:nvPr/>
        </p:nvGrpSpPr>
        <p:grpSpPr>
          <a:xfrm>
            <a:off x="6576138" y="1414802"/>
            <a:ext cx="5012860" cy="507900"/>
            <a:chOff x="6700688" y="720936"/>
            <a:chExt cx="5012860" cy="507900"/>
          </a:xfrm>
        </p:grpSpPr>
        <p:sp>
          <p:nvSpPr>
            <p:cNvPr id="101" name="Google Shape;101;g293859c9ec5_0_18"/>
            <p:cNvSpPr txBox="1"/>
            <p:nvPr/>
          </p:nvSpPr>
          <p:spPr>
            <a:xfrm>
              <a:off x="7528848" y="751713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주제 선정 및 이유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102" name="Google Shape;102;g293859c9ec5_0_18"/>
            <p:cNvSpPr txBox="1"/>
            <p:nvPr/>
          </p:nvSpPr>
          <p:spPr>
            <a:xfrm>
              <a:off x="6700688" y="720936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02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103" name="Google Shape;103;g293859c9ec5_0_18"/>
          <p:cNvGrpSpPr/>
          <p:nvPr/>
        </p:nvGrpSpPr>
        <p:grpSpPr>
          <a:xfrm>
            <a:off x="6576138" y="2118906"/>
            <a:ext cx="5012860" cy="507900"/>
            <a:chOff x="6700688" y="460761"/>
            <a:chExt cx="5012860" cy="507900"/>
          </a:xfrm>
        </p:grpSpPr>
        <p:sp>
          <p:nvSpPr>
            <p:cNvPr id="104" name="Google Shape;104;g293859c9ec5_0_18"/>
            <p:cNvSpPr txBox="1"/>
            <p:nvPr/>
          </p:nvSpPr>
          <p:spPr>
            <a:xfrm>
              <a:off x="7528848" y="491538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전체 개발 일정 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105" name="Google Shape;105;g293859c9ec5_0_18"/>
            <p:cNvSpPr txBox="1"/>
            <p:nvPr/>
          </p:nvSpPr>
          <p:spPr>
            <a:xfrm>
              <a:off x="6700688" y="460761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03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106" name="Google Shape;106;g293859c9ec5_0_18"/>
          <p:cNvGrpSpPr/>
          <p:nvPr/>
        </p:nvGrpSpPr>
        <p:grpSpPr>
          <a:xfrm>
            <a:off x="6576138" y="2823009"/>
            <a:ext cx="5012860" cy="507900"/>
            <a:chOff x="6747163" y="386436"/>
            <a:chExt cx="5012860" cy="507900"/>
          </a:xfrm>
        </p:grpSpPr>
        <p:sp>
          <p:nvSpPr>
            <p:cNvPr id="107" name="Google Shape;107;g293859c9ec5_0_18"/>
            <p:cNvSpPr txBox="1"/>
            <p:nvPr/>
          </p:nvSpPr>
          <p:spPr>
            <a:xfrm>
              <a:off x="7575323" y="417213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기술 스택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108" name="Google Shape;108;g293859c9ec5_0_18"/>
            <p:cNvSpPr txBox="1"/>
            <p:nvPr/>
          </p:nvSpPr>
          <p:spPr>
            <a:xfrm>
              <a:off x="6747163" y="386436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04</a:t>
              </a:r>
              <a:endParaRPr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109" name="Google Shape;109;g293859c9ec5_0_18"/>
          <p:cNvGrpSpPr/>
          <p:nvPr/>
        </p:nvGrpSpPr>
        <p:grpSpPr>
          <a:xfrm>
            <a:off x="6576138" y="3527113"/>
            <a:ext cx="5012860" cy="507900"/>
            <a:chOff x="6654213" y="325686"/>
            <a:chExt cx="5012860" cy="507900"/>
          </a:xfrm>
        </p:grpSpPr>
        <p:sp>
          <p:nvSpPr>
            <p:cNvPr id="110" name="Google Shape;110;g293859c9ec5_0_18"/>
            <p:cNvSpPr txBox="1"/>
            <p:nvPr/>
          </p:nvSpPr>
          <p:spPr>
            <a:xfrm>
              <a:off x="7482373" y="356463"/>
              <a:ext cx="4184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</a:rPr>
                <a:t>아키텍쳐</a:t>
              </a:r>
              <a:endParaRPr sz="25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g293859c9ec5_0_18"/>
            <p:cNvSpPr txBox="1"/>
            <p:nvPr/>
          </p:nvSpPr>
          <p:spPr>
            <a:xfrm>
              <a:off x="6654213" y="325686"/>
              <a:ext cx="981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</a:rPr>
                <a:t>05</a:t>
              </a:r>
              <a:endParaRPr sz="2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91c08b0dd0_0_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AI 모델 선정</a:t>
            </a:r>
            <a:endParaRPr b="1"/>
          </a:p>
        </p:txBody>
      </p:sp>
      <p:sp>
        <p:nvSpPr>
          <p:cNvPr id="361" name="Google Shape;361;g291c08b0dd0_0_0"/>
          <p:cNvSpPr txBox="1"/>
          <p:nvPr>
            <p:ph idx="1" type="body"/>
          </p:nvPr>
        </p:nvSpPr>
        <p:spPr>
          <a:xfrm>
            <a:off x="323525" y="1217575"/>
            <a:ext cx="38157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모델 선정</a:t>
            </a:r>
            <a:endParaRPr sz="3000"/>
          </a:p>
        </p:txBody>
      </p:sp>
      <p:sp>
        <p:nvSpPr>
          <p:cNvPr id="362" name="Google Shape;362;g291c08b0dd0_0_0"/>
          <p:cNvSpPr txBox="1"/>
          <p:nvPr>
            <p:ph idx="1" type="body"/>
          </p:nvPr>
        </p:nvSpPr>
        <p:spPr>
          <a:xfrm>
            <a:off x="301275" y="2094175"/>
            <a:ext cx="5206500" cy="54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LSTM(최종 채택)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63" name="Google Shape;363;g291c08b0d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" y="2836975"/>
            <a:ext cx="5972575" cy="25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91c08b0d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475" y="2752488"/>
            <a:ext cx="4505300" cy="24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3859c9ec5_7_4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AI 모델 선정</a:t>
            </a:r>
            <a:endParaRPr b="1"/>
          </a:p>
        </p:txBody>
      </p:sp>
      <p:sp>
        <p:nvSpPr>
          <p:cNvPr id="370" name="Google Shape;370;g293859c9ec5_7_4"/>
          <p:cNvSpPr txBox="1"/>
          <p:nvPr>
            <p:ph idx="1" type="body"/>
          </p:nvPr>
        </p:nvSpPr>
        <p:spPr>
          <a:xfrm>
            <a:off x="323525" y="1217575"/>
            <a:ext cx="38157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모델 선정</a:t>
            </a:r>
            <a:endParaRPr sz="3000"/>
          </a:p>
        </p:txBody>
      </p:sp>
      <p:sp>
        <p:nvSpPr>
          <p:cNvPr id="371" name="Google Shape;371;g293859c9ec5_7_4"/>
          <p:cNvSpPr txBox="1"/>
          <p:nvPr>
            <p:ph idx="1" type="body"/>
          </p:nvPr>
        </p:nvSpPr>
        <p:spPr>
          <a:xfrm>
            <a:off x="301275" y="2094175"/>
            <a:ext cx="5206500" cy="54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LSTM(최종 채택)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2" name="Google Shape;372;g293859c9ec5_7_4"/>
          <p:cNvSpPr txBox="1"/>
          <p:nvPr>
            <p:ph idx="1" type="body"/>
          </p:nvPr>
        </p:nvSpPr>
        <p:spPr>
          <a:xfrm>
            <a:off x="6353575" y="2131675"/>
            <a:ext cx="5749200" cy="46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Auto ML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373" name="Google Shape;373;g293859c9ec5_7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" y="2836975"/>
            <a:ext cx="5972575" cy="25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93859c9ec5_7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836976"/>
            <a:ext cx="5749216" cy="24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37696281f_1_13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AI 예측 결과</a:t>
            </a:r>
            <a:endParaRPr b="1"/>
          </a:p>
        </p:txBody>
      </p:sp>
      <p:pic>
        <p:nvPicPr>
          <p:cNvPr id="380" name="Google Shape;380;g2937696281f_1_136"/>
          <p:cNvPicPr preferRelativeResize="0"/>
          <p:nvPr/>
        </p:nvPicPr>
        <p:blipFill rotWithShape="1">
          <a:blip r:embed="rId3">
            <a:alphaModFix/>
          </a:blip>
          <a:srcRect b="0" l="16881" r="0" t="0"/>
          <a:stretch/>
        </p:blipFill>
        <p:spPr>
          <a:xfrm>
            <a:off x="1965150" y="1268000"/>
            <a:ext cx="9204173" cy="50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37696281f_1_136"/>
          <p:cNvSpPr/>
          <p:nvPr/>
        </p:nvSpPr>
        <p:spPr>
          <a:xfrm>
            <a:off x="8572500" y="3198400"/>
            <a:ext cx="260700" cy="260700"/>
          </a:xfrm>
          <a:prstGeom prst="flowChartConnector">
            <a:avLst/>
          </a:prstGeom>
          <a:solidFill>
            <a:srgbClr val="ED1C24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37696281f_1_136"/>
          <p:cNvSpPr txBox="1"/>
          <p:nvPr/>
        </p:nvSpPr>
        <p:spPr>
          <a:xfrm>
            <a:off x="7373825" y="1730850"/>
            <a:ext cx="2630400" cy="80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예측 결과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383" name="Google Shape;383;g2937696281f_1_136"/>
          <p:cNvSpPr/>
          <p:nvPr/>
        </p:nvSpPr>
        <p:spPr>
          <a:xfrm rot="5401861">
            <a:off x="8407468" y="2774574"/>
            <a:ext cx="5541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D1C24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1C2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3859c9ec5_2_326"/>
          <p:cNvSpPr txBox="1"/>
          <p:nvPr>
            <p:ph idx="1" type="body"/>
          </p:nvPr>
        </p:nvSpPr>
        <p:spPr>
          <a:xfrm>
            <a:off x="8396850" y="1242325"/>
            <a:ext cx="26748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/>
              <a:t>WEB</a:t>
            </a:r>
            <a:endParaRPr b="1" sz="8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g293859c9ec5_2_169"/>
          <p:cNvGrpSpPr/>
          <p:nvPr/>
        </p:nvGrpSpPr>
        <p:grpSpPr>
          <a:xfrm>
            <a:off x="229675" y="1137001"/>
            <a:ext cx="8418739" cy="4951151"/>
            <a:chOff x="229675" y="1137001"/>
            <a:chExt cx="8418739" cy="4951151"/>
          </a:xfrm>
        </p:grpSpPr>
        <p:grpSp>
          <p:nvGrpSpPr>
            <p:cNvPr id="394" name="Google Shape;394;g293859c9ec5_2_169"/>
            <p:cNvGrpSpPr/>
            <p:nvPr/>
          </p:nvGrpSpPr>
          <p:grpSpPr>
            <a:xfrm>
              <a:off x="229675" y="1137001"/>
              <a:ext cx="8418739" cy="4951151"/>
              <a:chOff x="2551220" y="3520413"/>
              <a:chExt cx="6371076" cy="3429725"/>
            </a:xfrm>
          </p:grpSpPr>
          <p:pic>
            <p:nvPicPr>
              <p:cNvPr id="395" name="Google Shape;395;g293859c9ec5_2_16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51220" y="3520413"/>
                <a:ext cx="6371076" cy="3429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Google Shape;396;g293859c9ec5_2_169"/>
              <p:cNvSpPr txBox="1"/>
              <p:nvPr/>
            </p:nvSpPr>
            <p:spPr>
              <a:xfrm>
                <a:off x="4633907" y="4564705"/>
                <a:ext cx="1589100" cy="34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chemeClr val="dk1"/>
                    </a:solidFill>
                  </a:rPr>
                  <a:t>User Name</a:t>
                </a:r>
                <a:endParaRPr b="1" sz="20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97" name="Google Shape;397;g293859c9ec5_2_169"/>
            <p:cNvSpPr txBox="1"/>
            <p:nvPr/>
          </p:nvSpPr>
          <p:spPr>
            <a:xfrm>
              <a:off x="2965446" y="3268069"/>
              <a:ext cx="269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User@Email.com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g293859c9ec5_2_169"/>
            <p:cNvSpPr txBox="1"/>
            <p:nvPr/>
          </p:nvSpPr>
          <p:spPr>
            <a:xfrm>
              <a:off x="2965446" y="3914095"/>
              <a:ext cx="269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User ID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g293859c9ec5_2_169"/>
            <p:cNvSpPr txBox="1"/>
            <p:nvPr/>
          </p:nvSpPr>
          <p:spPr>
            <a:xfrm>
              <a:off x="2973989" y="4547739"/>
              <a:ext cx="2691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User PassWord</a:t>
              </a:r>
              <a:endParaRPr b="1" sz="2000">
                <a:solidFill>
                  <a:schemeClr val="dk1"/>
                </a:solidFill>
              </a:endParaRPr>
            </a:p>
          </p:txBody>
        </p:sp>
      </p:grpSp>
      <p:sp>
        <p:nvSpPr>
          <p:cNvPr id="400" name="Google Shape;400;g293859c9ec5_2_169"/>
          <p:cNvSpPr/>
          <p:nvPr/>
        </p:nvSpPr>
        <p:spPr>
          <a:xfrm>
            <a:off x="9385600" y="919975"/>
            <a:ext cx="2806500" cy="58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93859c9ec5_2_169"/>
          <p:cNvSpPr txBox="1"/>
          <p:nvPr/>
        </p:nvSpPr>
        <p:spPr>
          <a:xfrm>
            <a:off x="9409900" y="2058025"/>
            <a:ext cx="27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회원가입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402" name="Google Shape;402;g293859c9ec5_2_169"/>
          <p:cNvSpPr txBox="1"/>
          <p:nvPr/>
        </p:nvSpPr>
        <p:spPr>
          <a:xfrm>
            <a:off x="9409900" y="3442138"/>
            <a:ext cx="27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로그인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403" name="Google Shape;403;g293859c9ec5_2_169"/>
          <p:cNvSpPr txBox="1"/>
          <p:nvPr/>
        </p:nvSpPr>
        <p:spPr>
          <a:xfrm>
            <a:off x="4499100" y="0"/>
            <a:ext cx="3193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로그인 / 회원가입</a:t>
            </a:r>
            <a:endParaRPr sz="3000"/>
          </a:p>
        </p:txBody>
      </p:sp>
      <p:grpSp>
        <p:nvGrpSpPr>
          <p:cNvPr id="404" name="Google Shape;404;g293859c9ec5_2_169"/>
          <p:cNvGrpSpPr/>
          <p:nvPr/>
        </p:nvGrpSpPr>
        <p:grpSpPr>
          <a:xfrm>
            <a:off x="229663" y="1619863"/>
            <a:ext cx="8764999" cy="4167774"/>
            <a:chOff x="2054314" y="3572550"/>
            <a:chExt cx="7130654" cy="2325248"/>
          </a:xfrm>
        </p:grpSpPr>
        <p:pic>
          <p:nvPicPr>
            <p:cNvPr id="405" name="Google Shape;405;g293859c9ec5_2_1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54314" y="3572550"/>
              <a:ext cx="7130654" cy="2325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g293859c9ec5_2_169"/>
            <p:cNvSpPr txBox="1"/>
            <p:nvPr/>
          </p:nvSpPr>
          <p:spPr>
            <a:xfrm>
              <a:off x="4470599" y="4604497"/>
              <a:ext cx="18033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USER ID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407" name="Google Shape;407;g293859c9ec5_2_169"/>
            <p:cNvSpPr txBox="1"/>
            <p:nvPr/>
          </p:nvSpPr>
          <p:spPr>
            <a:xfrm>
              <a:off x="4470599" y="5051471"/>
              <a:ext cx="18033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PASSWORD</a:t>
              </a:r>
              <a:endParaRPr b="1" sz="2000">
                <a:solidFill>
                  <a:schemeClr val="dk1"/>
                </a:solidFill>
              </a:endParaRPr>
            </a:p>
          </p:txBody>
        </p:sp>
      </p:grpSp>
      <p:sp>
        <p:nvSpPr>
          <p:cNvPr id="408" name="Google Shape;408;g293859c9ec5_2_169"/>
          <p:cNvSpPr txBox="1"/>
          <p:nvPr/>
        </p:nvSpPr>
        <p:spPr>
          <a:xfrm>
            <a:off x="9409900" y="5190988"/>
            <a:ext cx="27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토큰 발행</a:t>
            </a:r>
            <a:endParaRPr b="1" sz="2800">
              <a:solidFill>
                <a:schemeClr val="accent2"/>
              </a:solidFill>
            </a:endParaRPr>
          </a:p>
        </p:txBody>
      </p:sp>
      <p:grpSp>
        <p:nvGrpSpPr>
          <p:cNvPr id="409" name="Google Shape;409;g293859c9ec5_2_169"/>
          <p:cNvGrpSpPr/>
          <p:nvPr/>
        </p:nvGrpSpPr>
        <p:grpSpPr>
          <a:xfrm>
            <a:off x="1913730" y="3225849"/>
            <a:ext cx="6521798" cy="2561766"/>
            <a:chOff x="-2848770" y="3055249"/>
            <a:chExt cx="6521798" cy="2561766"/>
          </a:xfrm>
        </p:grpSpPr>
        <p:pic>
          <p:nvPicPr>
            <p:cNvPr id="410" name="Google Shape;410;g293859c9ec5_2_1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848770" y="3055249"/>
              <a:ext cx="6444163" cy="2561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g293859c9ec5_2_169"/>
            <p:cNvSpPr/>
            <p:nvPr/>
          </p:nvSpPr>
          <p:spPr>
            <a:xfrm>
              <a:off x="-2525571" y="4918706"/>
              <a:ext cx="6198600" cy="358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g293859c9ec5_2_169"/>
          <p:cNvGrpSpPr/>
          <p:nvPr/>
        </p:nvGrpSpPr>
        <p:grpSpPr>
          <a:xfrm>
            <a:off x="375634" y="919963"/>
            <a:ext cx="11315703" cy="923925"/>
            <a:chOff x="-4465716" y="1608113"/>
            <a:chExt cx="11315703" cy="923925"/>
          </a:xfrm>
        </p:grpSpPr>
        <p:pic>
          <p:nvPicPr>
            <p:cNvPr id="413" name="Google Shape;413;g293859c9ec5_2_1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465712" y="1608113"/>
              <a:ext cx="11315700" cy="92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g293859c9ec5_2_169"/>
            <p:cNvSpPr/>
            <p:nvPr/>
          </p:nvSpPr>
          <p:spPr>
            <a:xfrm>
              <a:off x="-4465716" y="1953984"/>
              <a:ext cx="11168400" cy="232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g293859c9ec5_2_169"/>
          <p:cNvSpPr/>
          <p:nvPr/>
        </p:nvSpPr>
        <p:spPr>
          <a:xfrm rot="8850511">
            <a:off x="1765295" y="1207277"/>
            <a:ext cx="194909" cy="4185753"/>
          </a:xfrm>
          <a:prstGeom prst="upArrow">
            <a:avLst>
              <a:gd fmla="val 50000" name="adj1"/>
              <a:gd fmla="val 159164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3859c9ec5_2_195"/>
          <p:cNvSpPr txBox="1"/>
          <p:nvPr/>
        </p:nvSpPr>
        <p:spPr>
          <a:xfrm>
            <a:off x="266700" y="-15400"/>
            <a:ext cx="2252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메인 페이지 </a:t>
            </a:r>
            <a:endParaRPr sz="3000"/>
          </a:p>
        </p:txBody>
      </p:sp>
      <p:pic>
        <p:nvPicPr>
          <p:cNvPr id="421" name="Google Shape;421;g293859c9ec5_2_195"/>
          <p:cNvPicPr preferRelativeResize="0"/>
          <p:nvPr/>
        </p:nvPicPr>
        <p:blipFill rotWithShape="1">
          <a:blip r:embed="rId3">
            <a:alphaModFix/>
          </a:blip>
          <a:srcRect b="3873" l="3559" r="15172" t="10817"/>
          <a:stretch/>
        </p:blipFill>
        <p:spPr>
          <a:xfrm>
            <a:off x="1654100" y="1040775"/>
            <a:ext cx="9469248" cy="55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3859c9ec5_2_200"/>
          <p:cNvSpPr txBox="1"/>
          <p:nvPr/>
        </p:nvSpPr>
        <p:spPr>
          <a:xfrm>
            <a:off x="266700" y="-15400"/>
            <a:ext cx="2252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메인 페이지 </a:t>
            </a:r>
            <a:endParaRPr sz="3000"/>
          </a:p>
        </p:txBody>
      </p:sp>
      <p:grpSp>
        <p:nvGrpSpPr>
          <p:cNvPr id="427" name="Google Shape;427;g293859c9ec5_2_200"/>
          <p:cNvGrpSpPr/>
          <p:nvPr/>
        </p:nvGrpSpPr>
        <p:grpSpPr>
          <a:xfrm>
            <a:off x="5765400" y="4300150"/>
            <a:ext cx="1439250" cy="890750"/>
            <a:chOff x="5253300" y="2057200"/>
            <a:chExt cx="1439250" cy="890750"/>
          </a:xfrm>
        </p:grpSpPr>
        <p:sp>
          <p:nvSpPr>
            <p:cNvPr id="428" name="Google Shape;428;g293859c9ec5_2_200"/>
            <p:cNvSpPr/>
            <p:nvPr/>
          </p:nvSpPr>
          <p:spPr>
            <a:xfrm>
              <a:off x="5499450" y="2354550"/>
              <a:ext cx="1193100" cy="5934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cap="flat" cmpd="sng" w="28575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293859c9ec5_2_200"/>
            <p:cNvSpPr/>
            <p:nvPr/>
          </p:nvSpPr>
          <p:spPr>
            <a:xfrm>
              <a:off x="5253300" y="2057200"/>
              <a:ext cx="539100" cy="4875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0000"/>
                  </a:solidFill>
                </a:rPr>
                <a:t>2</a:t>
              </a:r>
              <a:endParaRPr b="1" sz="2000">
                <a:solidFill>
                  <a:srgbClr val="FF0000"/>
                </a:solidFill>
              </a:endParaRPr>
            </a:p>
          </p:txBody>
        </p:sp>
      </p:grpSp>
      <p:pic>
        <p:nvPicPr>
          <p:cNvPr id="430" name="Google Shape;430;g293859c9ec5_2_200"/>
          <p:cNvPicPr preferRelativeResize="0"/>
          <p:nvPr/>
        </p:nvPicPr>
        <p:blipFill rotWithShape="1">
          <a:blip r:embed="rId3">
            <a:alphaModFix/>
          </a:blip>
          <a:srcRect b="0" l="0" r="6550" t="0"/>
          <a:stretch/>
        </p:blipFill>
        <p:spPr>
          <a:xfrm>
            <a:off x="1660025" y="1031500"/>
            <a:ext cx="9564250" cy="5601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g293859c9ec5_2_200"/>
          <p:cNvGrpSpPr/>
          <p:nvPr/>
        </p:nvGrpSpPr>
        <p:grpSpPr>
          <a:xfrm>
            <a:off x="6635650" y="3384400"/>
            <a:ext cx="2833940" cy="1435267"/>
            <a:chOff x="6635650" y="3384400"/>
            <a:chExt cx="2833940" cy="1435267"/>
          </a:xfrm>
        </p:grpSpPr>
        <p:sp>
          <p:nvSpPr>
            <p:cNvPr id="432" name="Google Shape;432;g293859c9ec5_2_200"/>
            <p:cNvSpPr/>
            <p:nvPr/>
          </p:nvSpPr>
          <p:spPr>
            <a:xfrm>
              <a:off x="7608390" y="3937967"/>
              <a:ext cx="1861200" cy="8817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293859c9ec5_2_200"/>
            <p:cNvSpPr txBox="1"/>
            <p:nvPr/>
          </p:nvSpPr>
          <p:spPr>
            <a:xfrm>
              <a:off x="6635650" y="3384400"/>
              <a:ext cx="2481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FF0000"/>
                  </a:solidFill>
                </a:rPr>
                <a:t>1. 차트 상세 값</a:t>
              </a:r>
              <a:endParaRPr sz="1900">
                <a:solidFill>
                  <a:srgbClr val="FF0000"/>
                </a:solidFill>
              </a:endParaRPr>
            </a:p>
          </p:txBody>
        </p:sp>
      </p:grpSp>
      <p:grpSp>
        <p:nvGrpSpPr>
          <p:cNvPr id="434" name="Google Shape;434;g293859c9ec5_2_200"/>
          <p:cNvGrpSpPr/>
          <p:nvPr/>
        </p:nvGrpSpPr>
        <p:grpSpPr>
          <a:xfrm>
            <a:off x="4265350" y="5446600"/>
            <a:ext cx="5575800" cy="1107175"/>
            <a:chOff x="4265350" y="5446600"/>
            <a:chExt cx="5575800" cy="1107175"/>
          </a:xfrm>
        </p:grpSpPr>
        <p:sp>
          <p:nvSpPr>
            <p:cNvPr id="435" name="Google Shape;435;g293859c9ec5_2_200"/>
            <p:cNvSpPr/>
            <p:nvPr/>
          </p:nvSpPr>
          <p:spPr>
            <a:xfrm>
              <a:off x="4265350" y="6066275"/>
              <a:ext cx="5575800" cy="487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293859c9ec5_2_200"/>
            <p:cNvSpPr txBox="1"/>
            <p:nvPr/>
          </p:nvSpPr>
          <p:spPr>
            <a:xfrm>
              <a:off x="4265350" y="5446600"/>
              <a:ext cx="2833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FF0000"/>
                  </a:solidFill>
                </a:rPr>
                <a:t>2. 차트 상세 보기</a:t>
              </a:r>
              <a:endParaRPr sz="25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3859c9ec5_2_214"/>
          <p:cNvSpPr/>
          <p:nvPr/>
        </p:nvSpPr>
        <p:spPr>
          <a:xfrm>
            <a:off x="0" y="919975"/>
            <a:ext cx="2510100" cy="55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93859c9ec5_2_214"/>
          <p:cNvSpPr txBox="1"/>
          <p:nvPr/>
        </p:nvSpPr>
        <p:spPr>
          <a:xfrm>
            <a:off x="266700" y="-15400"/>
            <a:ext cx="2252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메인 페이지 </a:t>
            </a:r>
            <a:endParaRPr sz="3000"/>
          </a:p>
        </p:txBody>
      </p:sp>
      <p:grpSp>
        <p:nvGrpSpPr>
          <p:cNvPr id="443" name="Google Shape;443;g293859c9ec5_2_214"/>
          <p:cNvGrpSpPr/>
          <p:nvPr/>
        </p:nvGrpSpPr>
        <p:grpSpPr>
          <a:xfrm>
            <a:off x="7138233" y="920002"/>
            <a:ext cx="4777088" cy="2731221"/>
            <a:chOff x="7107500" y="1087550"/>
            <a:chExt cx="4777088" cy="2606375"/>
          </a:xfrm>
        </p:grpSpPr>
        <p:pic>
          <p:nvPicPr>
            <p:cNvPr id="444" name="Google Shape;444;g293859c9ec5_2_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7500" y="1087550"/>
              <a:ext cx="4777088" cy="260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g293859c9ec5_2_214"/>
            <p:cNvSpPr/>
            <p:nvPr/>
          </p:nvSpPr>
          <p:spPr>
            <a:xfrm>
              <a:off x="8165800" y="3064800"/>
              <a:ext cx="2460300" cy="44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g293859c9ec5_2_214"/>
          <p:cNvGrpSpPr/>
          <p:nvPr/>
        </p:nvGrpSpPr>
        <p:grpSpPr>
          <a:xfrm>
            <a:off x="55775" y="3879625"/>
            <a:ext cx="6864150" cy="2606376"/>
            <a:chOff x="55775" y="3879625"/>
            <a:chExt cx="6864150" cy="2606376"/>
          </a:xfrm>
        </p:grpSpPr>
        <p:pic>
          <p:nvPicPr>
            <p:cNvPr id="447" name="Google Shape;447;g293859c9ec5_2_2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0100" y="3879625"/>
              <a:ext cx="4409825" cy="2606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g293859c9ec5_2_214"/>
            <p:cNvSpPr txBox="1"/>
            <p:nvPr/>
          </p:nvSpPr>
          <p:spPr>
            <a:xfrm>
              <a:off x="55775" y="4526125"/>
              <a:ext cx="2510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2"/>
                  </a:solidFill>
                </a:rPr>
                <a:t>차트 이미지 저장</a:t>
              </a:r>
              <a:endParaRPr b="1" sz="2800">
                <a:solidFill>
                  <a:schemeClr val="accent2"/>
                </a:solidFill>
              </a:endParaRPr>
            </a:p>
          </p:txBody>
        </p:sp>
        <p:sp>
          <p:nvSpPr>
            <p:cNvPr id="449" name="Google Shape;449;g293859c9ec5_2_214"/>
            <p:cNvSpPr/>
            <p:nvPr/>
          </p:nvSpPr>
          <p:spPr>
            <a:xfrm>
              <a:off x="5387250" y="4526125"/>
              <a:ext cx="583800" cy="6360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g293859c9ec5_2_214"/>
          <p:cNvGrpSpPr/>
          <p:nvPr/>
        </p:nvGrpSpPr>
        <p:grpSpPr>
          <a:xfrm>
            <a:off x="7138225" y="3879625"/>
            <a:ext cx="4777100" cy="2606375"/>
            <a:chOff x="7138225" y="3879625"/>
            <a:chExt cx="4777100" cy="2606375"/>
          </a:xfrm>
        </p:grpSpPr>
        <p:pic>
          <p:nvPicPr>
            <p:cNvPr id="451" name="Google Shape;451;g293859c9ec5_2_214"/>
            <p:cNvPicPr preferRelativeResize="0"/>
            <p:nvPr/>
          </p:nvPicPr>
          <p:blipFill rotWithShape="1">
            <a:blip r:embed="rId5">
              <a:alphaModFix/>
            </a:blip>
            <a:srcRect b="14588" l="0" r="7510" t="0"/>
            <a:stretch/>
          </p:blipFill>
          <p:spPr>
            <a:xfrm>
              <a:off x="7138225" y="3879625"/>
              <a:ext cx="4777100" cy="260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g293859c9ec5_2_214"/>
            <p:cNvSpPr/>
            <p:nvPr/>
          </p:nvSpPr>
          <p:spPr>
            <a:xfrm>
              <a:off x="8792425" y="4864839"/>
              <a:ext cx="2084400" cy="13419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g293859c9ec5_2_214"/>
          <p:cNvGrpSpPr/>
          <p:nvPr/>
        </p:nvGrpSpPr>
        <p:grpSpPr>
          <a:xfrm>
            <a:off x="40338" y="919975"/>
            <a:ext cx="6895011" cy="2731274"/>
            <a:chOff x="24900" y="1025100"/>
            <a:chExt cx="6895011" cy="2731274"/>
          </a:xfrm>
        </p:grpSpPr>
        <p:pic>
          <p:nvPicPr>
            <p:cNvPr id="454" name="Google Shape;454;g293859c9ec5_2_2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85212" y="1025100"/>
              <a:ext cx="4434698" cy="2731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g293859c9ec5_2_214"/>
            <p:cNvSpPr txBox="1"/>
            <p:nvPr/>
          </p:nvSpPr>
          <p:spPr>
            <a:xfrm>
              <a:off x="24900" y="2169900"/>
              <a:ext cx="2460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2"/>
                  </a:solidFill>
                </a:rPr>
                <a:t>차트 확대 및</a:t>
              </a:r>
              <a:endParaRPr b="1" sz="2800">
                <a:solidFill>
                  <a:schemeClr val="accent2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2"/>
                  </a:solidFill>
                </a:rPr>
                <a:t>축소 </a:t>
              </a:r>
              <a:endParaRPr b="1" sz="2800">
                <a:solidFill>
                  <a:schemeClr val="accent2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accent2"/>
                </a:solidFill>
              </a:endParaRPr>
            </a:p>
          </p:txBody>
        </p:sp>
        <p:sp>
          <p:nvSpPr>
            <p:cNvPr id="456" name="Google Shape;456;g293859c9ec5_2_214"/>
            <p:cNvSpPr/>
            <p:nvPr/>
          </p:nvSpPr>
          <p:spPr>
            <a:xfrm>
              <a:off x="3578650" y="2877975"/>
              <a:ext cx="2460300" cy="44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762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293859c9ec5_2_233"/>
          <p:cNvPicPr preferRelativeResize="0"/>
          <p:nvPr/>
        </p:nvPicPr>
        <p:blipFill rotWithShape="1">
          <a:blip r:embed="rId3">
            <a:alphaModFix/>
          </a:blip>
          <a:srcRect b="3811" l="3318" r="15141" t="11118"/>
          <a:stretch/>
        </p:blipFill>
        <p:spPr>
          <a:xfrm>
            <a:off x="873500" y="954275"/>
            <a:ext cx="8986027" cy="57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93859c9ec5_2_233"/>
          <p:cNvSpPr txBox="1"/>
          <p:nvPr/>
        </p:nvSpPr>
        <p:spPr>
          <a:xfrm>
            <a:off x="9485975" y="1718000"/>
            <a:ext cx="309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1. 자재 종류 선택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463" name="Google Shape;463;g293859c9ec5_2_233"/>
          <p:cNvSpPr txBox="1"/>
          <p:nvPr/>
        </p:nvSpPr>
        <p:spPr>
          <a:xfrm>
            <a:off x="9584275" y="30450"/>
            <a:ext cx="2252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상세 페이지 </a:t>
            </a:r>
            <a:endParaRPr sz="3000"/>
          </a:p>
        </p:txBody>
      </p:sp>
      <p:sp>
        <p:nvSpPr>
          <p:cNvPr id="464" name="Google Shape;464;g293859c9ec5_2_233"/>
          <p:cNvSpPr txBox="1"/>
          <p:nvPr/>
        </p:nvSpPr>
        <p:spPr>
          <a:xfrm>
            <a:off x="9591925" y="2827525"/>
            <a:ext cx="309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2. 날짜 선택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465" name="Google Shape;465;g293859c9ec5_2_233"/>
          <p:cNvSpPr txBox="1"/>
          <p:nvPr/>
        </p:nvSpPr>
        <p:spPr>
          <a:xfrm>
            <a:off x="9591925" y="4494625"/>
            <a:ext cx="309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3. 관련 뉴스</a:t>
            </a:r>
            <a:endParaRPr b="1" sz="2500">
              <a:solidFill>
                <a:schemeClr val="lt1"/>
              </a:solidFill>
            </a:endParaRPr>
          </a:p>
        </p:txBody>
      </p:sp>
      <p:grpSp>
        <p:nvGrpSpPr>
          <p:cNvPr id="466" name="Google Shape;466;g293859c9ec5_2_233"/>
          <p:cNvGrpSpPr/>
          <p:nvPr/>
        </p:nvGrpSpPr>
        <p:grpSpPr>
          <a:xfrm>
            <a:off x="3428000" y="3977275"/>
            <a:ext cx="5092450" cy="2748400"/>
            <a:chOff x="3428000" y="3977275"/>
            <a:chExt cx="5092450" cy="2748400"/>
          </a:xfrm>
        </p:grpSpPr>
        <p:sp>
          <p:nvSpPr>
            <p:cNvPr id="467" name="Google Shape;467;g293859c9ec5_2_233"/>
            <p:cNvSpPr/>
            <p:nvPr/>
          </p:nvSpPr>
          <p:spPr>
            <a:xfrm>
              <a:off x="3428000" y="4742975"/>
              <a:ext cx="4758900" cy="19827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g293859c9ec5_2_233"/>
            <p:cNvSpPr txBox="1"/>
            <p:nvPr/>
          </p:nvSpPr>
          <p:spPr>
            <a:xfrm>
              <a:off x="4586850" y="3977275"/>
              <a:ext cx="39336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FF0000"/>
                  </a:solidFill>
                </a:rPr>
                <a:t>관련 뉴스 URL 이동</a:t>
              </a:r>
              <a:endParaRPr b="1" sz="25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3859c9ec5_2_244"/>
          <p:cNvSpPr/>
          <p:nvPr/>
        </p:nvSpPr>
        <p:spPr>
          <a:xfrm>
            <a:off x="9411100" y="919925"/>
            <a:ext cx="2804100" cy="593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93859c9ec5_2_244"/>
          <p:cNvSpPr txBox="1"/>
          <p:nvPr/>
        </p:nvSpPr>
        <p:spPr>
          <a:xfrm>
            <a:off x="9434200" y="1704975"/>
            <a:ext cx="27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자재 종류 선택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475" name="Google Shape;475;g293859c9ec5_2_244"/>
          <p:cNvSpPr txBox="1"/>
          <p:nvPr/>
        </p:nvSpPr>
        <p:spPr>
          <a:xfrm>
            <a:off x="9584275" y="30450"/>
            <a:ext cx="2252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3F3F3F"/>
                </a:solidFill>
              </a:rPr>
              <a:t>상세 페이지 </a:t>
            </a:r>
            <a:endParaRPr sz="3000"/>
          </a:p>
        </p:txBody>
      </p:sp>
      <p:sp>
        <p:nvSpPr>
          <p:cNvPr id="476" name="Google Shape;476;g293859c9ec5_2_244"/>
          <p:cNvSpPr txBox="1"/>
          <p:nvPr/>
        </p:nvSpPr>
        <p:spPr>
          <a:xfrm>
            <a:off x="9434200" y="3426263"/>
            <a:ext cx="27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날짜 선택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477" name="Google Shape;477;g293859c9ec5_2_244"/>
          <p:cNvSpPr txBox="1"/>
          <p:nvPr/>
        </p:nvSpPr>
        <p:spPr>
          <a:xfrm>
            <a:off x="9434200" y="5147550"/>
            <a:ext cx="275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accent2"/>
                </a:solidFill>
              </a:rPr>
              <a:t>최신순 관련 뉴스</a:t>
            </a:r>
            <a:endParaRPr b="1" sz="2800">
              <a:solidFill>
                <a:schemeClr val="accent2"/>
              </a:solidFill>
            </a:endParaRPr>
          </a:p>
        </p:txBody>
      </p:sp>
      <p:grpSp>
        <p:nvGrpSpPr>
          <p:cNvPr id="478" name="Google Shape;478;g293859c9ec5_2_244"/>
          <p:cNvGrpSpPr/>
          <p:nvPr/>
        </p:nvGrpSpPr>
        <p:grpSpPr>
          <a:xfrm>
            <a:off x="179700" y="919935"/>
            <a:ext cx="4435201" cy="2657755"/>
            <a:chOff x="431200" y="1012950"/>
            <a:chExt cx="4175093" cy="2360351"/>
          </a:xfrm>
        </p:grpSpPr>
        <p:pic>
          <p:nvPicPr>
            <p:cNvPr id="479" name="Google Shape;479;g293859c9ec5_2_244"/>
            <p:cNvPicPr preferRelativeResize="0"/>
            <p:nvPr/>
          </p:nvPicPr>
          <p:blipFill rotWithShape="1">
            <a:blip r:embed="rId3">
              <a:alphaModFix/>
            </a:blip>
            <a:srcRect b="55248" l="0" r="65573" t="10151"/>
            <a:stretch/>
          </p:blipFill>
          <p:spPr>
            <a:xfrm>
              <a:off x="431200" y="1012950"/>
              <a:ext cx="4175093" cy="2360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g293859c9ec5_2_244"/>
            <p:cNvSpPr/>
            <p:nvPr/>
          </p:nvSpPr>
          <p:spPr>
            <a:xfrm>
              <a:off x="2248825" y="1505425"/>
              <a:ext cx="1133700" cy="15240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g293859c9ec5_2_244"/>
          <p:cNvGrpSpPr/>
          <p:nvPr/>
        </p:nvGrpSpPr>
        <p:grpSpPr>
          <a:xfrm>
            <a:off x="4804301" y="919985"/>
            <a:ext cx="4590576" cy="2657654"/>
            <a:chOff x="4804325" y="1350300"/>
            <a:chExt cx="4590576" cy="2518387"/>
          </a:xfrm>
        </p:grpSpPr>
        <p:pic>
          <p:nvPicPr>
            <p:cNvPr id="482" name="Google Shape;482;g293859c9ec5_2_244"/>
            <p:cNvPicPr preferRelativeResize="0"/>
            <p:nvPr/>
          </p:nvPicPr>
          <p:blipFill rotWithShape="1">
            <a:blip r:embed="rId4">
              <a:alphaModFix/>
            </a:blip>
            <a:srcRect b="52470" l="0" r="61628" t="10104"/>
            <a:stretch/>
          </p:blipFill>
          <p:spPr>
            <a:xfrm>
              <a:off x="4804325" y="1350300"/>
              <a:ext cx="4590576" cy="2518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g293859c9ec5_2_244"/>
            <p:cNvSpPr/>
            <p:nvPr/>
          </p:nvSpPr>
          <p:spPr>
            <a:xfrm flipH="1" rot="10800000">
              <a:off x="7471300" y="1821350"/>
              <a:ext cx="1626000" cy="19608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g293859c9ec5_2_244"/>
          <p:cNvGrpSpPr/>
          <p:nvPr/>
        </p:nvGrpSpPr>
        <p:grpSpPr>
          <a:xfrm>
            <a:off x="179700" y="3791425"/>
            <a:ext cx="9215174" cy="2750455"/>
            <a:chOff x="179700" y="3791425"/>
            <a:chExt cx="9215174" cy="2750455"/>
          </a:xfrm>
        </p:grpSpPr>
        <p:pic>
          <p:nvPicPr>
            <p:cNvPr id="485" name="Google Shape;485;g293859c9ec5_2_244"/>
            <p:cNvPicPr preferRelativeResize="0"/>
            <p:nvPr/>
          </p:nvPicPr>
          <p:blipFill rotWithShape="1">
            <a:blip r:embed="rId5">
              <a:alphaModFix/>
            </a:blip>
            <a:srcRect b="3623" l="16881" r="15238" t="60358"/>
            <a:stretch/>
          </p:blipFill>
          <p:spPr>
            <a:xfrm>
              <a:off x="179700" y="3791425"/>
              <a:ext cx="9215174" cy="2750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g293859c9ec5_2_244"/>
            <p:cNvSpPr/>
            <p:nvPr/>
          </p:nvSpPr>
          <p:spPr>
            <a:xfrm>
              <a:off x="4256050" y="3884350"/>
              <a:ext cx="1087200" cy="3252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293859c9ec5_2_244"/>
            <p:cNvSpPr/>
            <p:nvPr/>
          </p:nvSpPr>
          <p:spPr>
            <a:xfrm>
              <a:off x="310375" y="4269050"/>
              <a:ext cx="1315800" cy="22728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4조 팀원 소개</a:t>
            </a:r>
            <a:endParaRPr b="1"/>
          </a:p>
        </p:txBody>
      </p:sp>
      <p:cxnSp>
        <p:nvCxnSpPr>
          <p:cNvPr id="117" name="Google Shape;117;p33"/>
          <p:cNvCxnSpPr/>
          <p:nvPr/>
        </p:nvCxnSpPr>
        <p:spPr>
          <a:xfrm flipH="1" rot="10800000">
            <a:off x="1396542" y="2928141"/>
            <a:ext cx="12900" cy="2049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118" name="Google Shape;118;p33"/>
          <p:cNvCxnSpPr/>
          <p:nvPr/>
        </p:nvCxnSpPr>
        <p:spPr>
          <a:xfrm flipH="1" rot="10800000">
            <a:off x="3773984" y="2513470"/>
            <a:ext cx="12900" cy="2049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119" name="Google Shape;119;p33"/>
          <p:cNvCxnSpPr/>
          <p:nvPr/>
        </p:nvCxnSpPr>
        <p:spPr>
          <a:xfrm flipH="1" rot="10800000">
            <a:off x="6151426" y="2098796"/>
            <a:ext cx="12900" cy="20490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00"/>
            <a:headEnd len="sm" w="sm" type="none"/>
            <a:tailEnd len="lg" w="lg" type="oval"/>
          </a:ln>
        </p:spPr>
      </p:cxnSp>
      <p:cxnSp>
        <p:nvCxnSpPr>
          <p:cNvPr id="120" name="Google Shape;120;p33"/>
          <p:cNvCxnSpPr/>
          <p:nvPr/>
        </p:nvCxnSpPr>
        <p:spPr>
          <a:xfrm flipH="1" rot="10800000">
            <a:off x="8681268" y="1684123"/>
            <a:ext cx="12900" cy="204900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lg" w="lg" type="oval"/>
          </a:ln>
        </p:spPr>
      </p:cxnSp>
      <p:sp>
        <p:nvSpPr>
          <p:cNvPr id="121" name="Google Shape;121;p33"/>
          <p:cNvSpPr txBox="1"/>
          <p:nvPr/>
        </p:nvSpPr>
        <p:spPr>
          <a:xfrm>
            <a:off x="1331008" y="4098773"/>
            <a:ext cx="269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백엔드 개발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아키텍쳐 구축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22" name="Google Shape;122;p33"/>
          <p:cNvSpPr txBox="1"/>
          <p:nvPr/>
        </p:nvSpPr>
        <p:spPr>
          <a:xfrm>
            <a:off x="1428557" y="3535199"/>
            <a:ext cx="20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  팀장 이재준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3"/>
          <p:cNvSpPr txBox="1"/>
          <p:nvPr/>
        </p:nvSpPr>
        <p:spPr>
          <a:xfrm>
            <a:off x="3715194" y="3494734"/>
            <a:ext cx="26901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Data 수집/가공</a:t>
            </a:r>
            <a:endParaRPr sz="2000">
              <a:solidFill>
                <a:srgbClr val="3F3F3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AI 모델링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24" name="Google Shape;124;p33"/>
          <p:cNvSpPr txBox="1"/>
          <p:nvPr/>
        </p:nvSpPr>
        <p:spPr>
          <a:xfrm>
            <a:off x="3758433" y="3011550"/>
            <a:ext cx="218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  팀원 박선규</a:t>
            </a:r>
            <a:endParaRPr b="1"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3"/>
          <p:cNvSpPr txBox="1"/>
          <p:nvPr/>
        </p:nvSpPr>
        <p:spPr>
          <a:xfrm>
            <a:off x="6029728" y="3463110"/>
            <a:ext cx="282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프론트엔드 개발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3"/>
          <p:cNvSpPr txBox="1"/>
          <p:nvPr/>
        </p:nvSpPr>
        <p:spPr>
          <a:xfrm>
            <a:off x="6115112" y="2992476"/>
            <a:ext cx="20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  팀원 </a:t>
            </a:r>
            <a:r>
              <a:rPr b="1" lang="en-US" sz="2400">
                <a:solidFill>
                  <a:srgbClr val="3F3F3F"/>
                </a:solidFill>
              </a:rPr>
              <a:t>이윤정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127" name="Google Shape;127;p33"/>
          <p:cNvSpPr txBox="1"/>
          <p:nvPr/>
        </p:nvSpPr>
        <p:spPr>
          <a:xfrm>
            <a:off x="8585591" y="2932642"/>
            <a:ext cx="208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●"/>
            </a:pPr>
            <a:r>
              <a:rPr lang="en-US" sz="2000">
                <a:solidFill>
                  <a:srgbClr val="3F3F3F"/>
                </a:solidFill>
              </a:rPr>
              <a:t>CI/CD 구축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28" name="Google Shape;128;p33"/>
          <p:cNvSpPr txBox="1"/>
          <p:nvPr/>
        </p:nvSpPr>
        <p:spPr>
          <a:xfrm>
            <a:off x="8693750" y="2545254"/>
            <a:ext cx="208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3F3F3F"/>
                </a:solidFill>
              </a:rPr>
              <a:t>  </a:t>
            </a:r>
            <a:r>
              <a:rPr b="1" lang="en-US" sz="2400">
                <a:solidFill>
                  <a:srgbClr val="3F3F3F"/>
                </a:solidFill>
              </a:rPr>
              <a:t>팀원 홍미지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29" name="Google Shape;129;p33"/>
          <p:cNvSpPr/>
          <p:nvPr/>
        </p:nvSpPr>
        <p:spPr>
          <a:xfrm flipH="1" rot="10800000">
            <a:off x="8668277" y="3724671"/>
            <a:ext cx="2256300" cy="901500"/>
          </a:xfrm>
          <a:prstGeom prst="corner">
            <a:avLst>
              <a:gd fmla="val 19327" name="adj1"/>
              <a:gd fmla="val 1958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3"/>
          <p:cNvSpPr/>
          <p:nvPr/>
        </p:nvSpPr>
        <p:spPr>
          <a:xfrm flipH="1" rot="10800000">
            <a:off x="6135799" y="4132825"/>
            <a:ext cx="2426400" cy="901500"/>
          </a:xfrm>
          <a:prstGeom prst="corner">
            <a:avLst>
              <a:gd fmla="val 19327" name="adj1"/>
              <a:gd fmla="val 1958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flipH="1" rot="10800000">
            <a:off x="3755737" y="4540980"/>
            <a:ext cx="2256300" cy="901500"/>
          </a:xfrm>
          <a:prstGeom prst="corner">
            <a:avLst>
              <a:gd fmla="val 19327" name="adj1"/>
              <a:gd fmla="val 1958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3"/>
          <p:cNvSpPr/>
          <p:nvPr/>
        </p:nvSpPr>
        <p:spPr>
          <a:xfrm flipH="1" rot="10800000">
            <a:off x="1375670" y="4949133"/>
            <a:ext cx="2256300" cy="901500"/>
          </a:xfrm>
          <a:prstGeom prst="corner">
            <a:avLst>
              <a:gd fmla="val 19327" name="adj1"/>
              <a:gd fmla="val 1958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3"/>
          <p:cNvSpPr/>
          <p:nvPr/>
        </p:nvSpPr>
        <p:spPr>
          <a:xfrm>
            <a:off x="3253189" y="4537577"/>
            <a:ext cx="328897" cy="328897"/>
          </a:xfrm>
          <a:custGeom>
            <a:rect b="b" l="l" r="r" t="t"/>
            <a:pathLst>
              <a:path extrusionOk="0" h="648072" w="648072">
                <a:moveTo>
                  <a:pt x="629716" y="0"/>
                </a:moveTo>
                <a:lnTo>
                  <a:pt x="648072" y="0"/>
                </a:lnTo>
                <a:lnTo>
                  <a:pt x="648072" y="648072"/>
                </a:lnTo>
                <a:lnTo>
                  <a:pt x="0" y="648072"/>
                </a:lnTo>
                <a:lnTo>
                  <a:pt x="0" y="633586"/>
                </a:lnTo>
                <a:cubicBezTo>
                  <a:pt x="347978" y="633586"/>
                  <a:pt x="630070" y="351494"/>
                  <a:pt x="630070" y="3516"/>
                </a:cubicBezTo>
                <a:cubicBezTo>
                  <a:pt x="630070" y="2343"/>
                  <a:pt x="630067" y="1170"/>
                  <a:pt x="6297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3"/>
          <p:cNvSpPr/>
          <p:nvPr/>
        </p:nvSpPr>
        <p:spPr>
          <a:xfrm>
            <a:off x="5633257" y="4129421"/>
            <a:ext cx="328897" cy="328897"/>
          </a:xfrm>
          <a:custGeom>
            <a:rect b="b" l="l" r="r" t="t"/>
            <a:pathLst>
              <a:path extrusionOk="0" h="648072" w="648072">
                <a:moveTo>
                  <a:pt x="629716" y="0"/>
                </a:moveTo>
                <a:lnTo>
                  <a:pt x="648072" y="0"/>
                </a:lnTo>
                <a:lnTo>
                  <a:pt x="648072" y="648072"/>
                </a:lnTo>
                <a:lnTo>
                  <a:pt x="0" y="648072"/>
                </a:lnTo>
                <a:lnTo>
                  <a:pt x="0" y="633586"/>
                </a:lnTo>
                <a:cubicBezTo>
                  <a:pt x="347978" y="633586"/>
                  <a:pt x="630070" y="351494"/>
                  <a:pt x="630070" y="3516"/>
                </a:cubicBezTo>
                <a:cubicBezTo>
                  <a:pt x="630070" y="2343"/>
                  <a:pt x="630067" y="1170"/>
                  <a:pt x="6297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/>
          <p:nvPr/>
        </p:nvSpPr>
        <p:spPr>
          <a:xfrm>
            <a:off x="8221442" y="3741749"/>
            <a:ext cx="328897" cy="328897"/>
          </a:xfrm>
          <a:custGeom>
            <a:rect b="b" l="l" r="r" t="t"/>
            <a:pathLst>
              <a:path extrusionOk="0" h="648072" w="648072">
                <a:moveTo>
                  <a:pt x="629716" y="0"/>
                </a:moveTo>
                <a:lnTo>
                  <a:pt x="648072" y="0"/>
                </a:lnTo>
                <a:lnTo>
                  <a:pt x="648072" y="648072"/>
                </a:lnTo>
                <a:lnTo>
                  <a:pt x="0" y="648072"/>
                </a:lnTo>
                <a:lnTo>
                  <a:pt x="0" y="633586"/>
                </a:lnTo>
                <a:cubicBezTo>
                  <a:pt x="347978" y="633586"/>
                  <a:pt x="630070" y="351494"/>
                  <a:pt x="630070" y="3516"/>
                </a:cubicBezTo>
                <a:cubicBezTo>
                  <a:pt x="630070" y="2343"/>
                  <a:pt x="630067" y="1170"/>
                  <a:pt x="6297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3"/>
          <p:cNvSpPr/>
          <p:nvPr/>
        </p:nvSpPr>
        <p:spPr>
          <a:xfrm>
            <a:off x="10545784" y="3313102"/>
            <a:ext cx="328897" cy="328897"/>
          </a:xfrm>
          <a:custGeom>
            <a:rect b="b" l="l" r="r" t="t"/>
            <a:pathLst>
              <a:path extrusionOk="0" h="648072" w="648072">
                <a:moveTo>
                  <a:pt x="629716" y="0"/>
                </a:moveTo>
                <a:lnTo>
                  <a:pt x="648072" y="0"/>
                </a:lnTo>
                <a:lnTo>
                  <a:pt x="648072" y="648072"/>
                </a:lnTo>
                <a:lnTo>
                  <a:pt x="0" y="648072"/>
                </a:lnTo>
                <a:lnTo>
                  <a:pt x="0" y="633586"/>
                </a:lnTo>
                <a:cubicBezTo>
                  <a:pt x="347978" y="633586"/>
                  <a:pt x="630070" y="351494"/>
                  <a:pt x="630070" y="3516"/>
                </a:cubicBezTo>
                <a:cubicBezTo>
                  <a:pt x="630070" y="2343"/>
                  <a:pt x="630067" y="1170"/>
                  <a:pt x="6297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3859c9ec5_2_333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/>
              <a:t>WEB</a:t>
            </a:r>
            <a:r>
              <a:rPr b="1" lang="en-US" sz="5400"/>
              <a:t> 시연 영상</a:t>
            </a:r>
            <a:endParaRPr b="1" sz="5400"/>
          </a:p>
        </p:txBody>
      </p:sp>
      <p:pic>
        <p:nvPicPr>
          <p:cNvPr id="493" name="Google Shape;493;g293859c9ec5_2_333" title="web_main_detai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25" y="1107650"/>
            <a:ext cx="9934075" cy="5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추후 개선 사항</a:t>
            </a:r>
            <a:endParaRPr/>
          </a:p>
        </p:txBody>
      </p:sp>
      <p:grpSp>
        <p:nvGrpSpPr>
          <p:cNvPr id="499" name="Google Shape;499;p37"/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500" name="Google Shape;500;p37"/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fmla="val 12276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fmla="val 1227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fmla="val 1227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fmla="val 1227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37"/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505" name="Google Shape;505;p37"/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37"/>
          <p:cNvSpPr txBox="1"/>
          <p:nvPr/>
        </p:nvSpPr>
        <p:spPr>
          <a:xfrm>
            <a:off x="1389284" y="2785073"/>
            <a:ext cx="293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예측 가격과 환율 데이터를 활용하여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최저 구매 일자를 예측하여 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구매 예약 알림 서비스를 제공합니다.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508" name="Google Shape;508;p37"/>
          <p:cNvSpPr txBox="1"/>
          <p:nvPr/>
        </p:nvSpPr>
        <p:spPr>
          <a:xfrm>
            <a:off x="1389283" y="2217975"/>
            <a:ext cx="29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예측 가격 알림 서비스</a:t>
            </a:r>
            <a:endParaRPr b="1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7"/>
          <p:cNvSpPr/>
          <p:nvPr/>
        </p:nvSpPr>
        <p:spPr>
          <a:xfrm rot="-2700000">
            <a:off x="4812112" y="2555245"/>
            <a:ext cx="2446398" cy="2635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Strengths</a:t>
            </a:r>
          </a:p>
        </p:txBody>
      </p:sp>
      <p:sp>
        <p:nvSpPr>
          <p:cNvPr id="510" name="Google Shape;510;p37"/>
          <p:cNvSpPr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Weaknesses</a:t>
            </a:r>
          </a:p>
        </p:txBody>
      </p:sp>
      <p:sp>
        <p:nvSpPr>
          <p:cNvPr id="511" name="Google Shape;511;p37"/>
          <p:cNvSpPr/>
          <p:nvPr/>
        </p:nvSpPr>
        <p:spPr>
          <a:xfrm rot="-8100000">
            <a:off x="4812112" y="2678427"/>
            <a:ext cx="2446398" cy="2635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Opportunities</a:t>
            </a:r>
          </a:p>
        </p:txBody>
      </p:sp>
      <p:sp>
        <p:nvSpPr>
          <p:cNvPr id="512" name="Google Shape;512;p37"/>
          <p:cNvSpPr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Threats</a:t>
            </a:r>
          </a:p>
        </p:txBody>
      </p:sp>
      <p:sp>
        <p:nvSpPr>
          <p:cNvPr id="513" name="Google Shape;513;p37"/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F3F3F"/>
                </a:solidFill>
              </a:rPr>
              <a:t>개선사항</a:t>
            </a:r>
            <a:endParaRPr b="1" sz="4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7799875" y="2785077"/>
            <a:ext cx="293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멤버쉽 제도 도입으로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사용자의 권한 수준에 따라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제공받는 서비스가 달라집니다.</a:t>
            </a:r>
            <a:r>
              <a:rPr b="1" lang="en-US" sz="1200">
                <a:solidFill>
                  <a:schemeClr val="lt1"/>
                </a:solidFill>
              </a:rPr>
              <a:t> 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7799884" y="2297250"/>
            <a:ext cx="29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멤버쉽 제도 도입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1389273" y="4948450"/>
            <a:ext cx="359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가격 변동 요인에 대한 데이터 수집을 통해 가격 예측의 정확도를 높임으로써 서비스 품질 고도화가 가능합니다.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1389283" y="4440475"/>
            <a:ext cx="29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예측 모델 고도화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7462675" y="5007575"/>
            <a:ext cx="327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웹사이트와 같은 서비스를 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사용자가 자유롭게 사용할 수 있도록</a:t>
            </a:r>
            <a:endParaRPr sz="1200">
              <a:solidFill>
                <a:schemeClr val="accent2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</a:rPr>
              <a:t>모바일 앱으로도 제공합니다. 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519" name="Google Shape;519;p37"/>
          <p:cNvSpPr txBox="1"/>
          <p:nvPr/>
        </p:nvSpPr>
        <p:spPr>
          <a:xfrm>
            <a:off x="7799833" y="4440475"/>
            <a:ext cx="29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모바일 앱 서비스 </a:t>
            </a:r>
            <a:endParaRPr b="1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3859c9ec5_7_14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3859c9ec5_7_1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3859c9ec5_7_2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293859c9ec5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50" y="213750"/>
            <a:ext cx="11432100" cy="643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40" name="Google Shape;540;g293859c9ec5_0_34"/>
          <p:cNvGrpSpPr/>
          <p:nvPr/>
        </p:nvGrpSpPr>
        <p:grpSpPr>
          <a:xfrm>
            <a:off x="2402325" y="1923575"/>
            <a:ext cx="7387343" cy="2422775"/>
            <a:chOff x="3243871" y="1737725"/>
            <a:chExt cx="5133308" cy="2422775"/>
          </a:xfrm>
        </p:grpSpPr>
        <p:sp>
          <p:nvSpPr>
            <p:cNvPr id="541" name="Google Shape;541;g293859c9ec5_0_34"/>
            <p:cNvSpPr txBox="1"/>
            <p:nvPr/>
          </p:nvSpPr>
          <p:spPr>
            <a:xfrm>
              <a:off x="3243871" y="1737725"/>
              <a:ext cx="5133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chemeClr val="accent1"/>
                  </a:solidFill>
                </a:rPr>
                <a:t>Thank You</a:t>
              </a:r>
              <a:endParaRPr b="1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293859c9ec5_0_34"/>
            <p:cNvSpPr txBox="1"/>
            <p:nvPr/>
          </p:nvSpPr>
          <p:spPr>
            <a:xfrm>
              <a:off x="3243878" y="3575500"/>
              <a:ext cx="513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</a:rPr>
                <a:t>감사합니다.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4040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93859c9ec5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50" y="213750"/>
            <a:ext cx="11432100" cy="643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548" name="Google Shape;548;g293859c9ec5_6_0"/>
          <p:cNvGrpSpPr/>
          <p:nvPr/>
        </p:nvGrpSpPr>
        <p:grpSpPr>
          <a:xfrm>
            <a:off x="2402325" y="1923575"/>
            <a:ext cx="7387343" cy="2422775"/>
            <a:chOff x="3243871" y="1737725"/>
            <a:chExt cx="5133308" cy="2422775"/>
          </a:xfrm>
        </p:grpSpPr>
        <p:sp>
          <p:nvSpPr>
            <p:cNvPr id="549" name="Google Shape;549;g293859c9ec5_6_0"/>
            <p:cNvSpPr txBox="1"/>
            <p:nvPr/>
          </p:nvSpPr>
          <p:spPr>
            <a:xfrm>
              <a:off x="3243871" y="1737725"/>
              <a:ext cx="51333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chemeClr val="accent1"/>
                  </a:solidFill>
                </a:rPr>
                <a:t>Q &amp; A</a:t>
              </a:r>
              <a:endParaRPr b="1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293859c9ec5_6_0"/>
            <p:cNvSpPr txBox="1"/>
            <p:nvPr/>
          </p:nvSpPr>
          <p:spPr>
            <a:xfrm>
              <a:off x="3243878" y="3575500"/>
              <a:ext cx="5133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</a:rPr>
                <a:t>질의응답 시간입니다.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3859c9ec5_0_9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프로젝트 기획 의도</a:t>
            </a:r>
            <a:endParaRPr b="1"/>
          </a:p>
        </p:txBody>
      </p:sp>
      <p:grpSp>
        <p:nvGrpSpPr>
          <p:cNvPr id="142" name="Google Shape;142;g293859c9ec5_0_92"/>
          <p:cNvGrpSpPr/>
          <p:nvPr/>
        </p:nvGrpSpPr>
        <p:grpSpPr>
          <a:xfrm>
            <a:off x="454179" y="4416486"/>
            <a:ext cx="5050361" cy="1836863"/>
            <a:chOff x="7010949" y="1446705"/>
            <a:chExt cx="4695826" cy="1624967"/>
          </a:xfrm>
        </p:grpSpPr>
        <p:pic>
          <p:nvPicPr>
            <p:cNvPr id="143" name="Google Shape;143;g293859c9ec5_0_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10950" y="1808584"/>
              <a:ext cx="4695825" cy="5238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4" name="Google Shape;144;g293859c9ec5_0_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82872" y="1446705"/>
              <a:ext cx="1013275" cy="36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293859c9ec5_0_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10949" y="2386451"/>
              <a:ext cx="4695825" cy="6852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g293859c9ec5_0_92"/>
          <p:cNvGrpSpPr/>
          <p:nvPr/>
        </p:nvGrpSpPr>
        <p:grpSpPr>
          <a:xfrm>
            <a:off x="649378" y="1934858"/>
            <a:ext cx="4500479" cy="1683911"/>
            <a:chOff x="555825" y="1190153"/>
            <a:chExt cx="4695825" cy="1095797"/>
          </a:xfrm>
        </p:grpSpPr>
        <p:pic>
          <p:nvPicPr>
            <p:cNvPr id="147" name="Google Shape;147;g293859c9ec5_0_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5825" y="1446704"/>
              <a:ext cx="4695825" cy="83924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48" name="Google Shape;148;g293859c9ec5_0_9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3775" y="1190153"/>
              <a:ext cx="1013275" cy="214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g293859c9ec5_0_92"/>
          <p:cNvGrpSpPr/>
          <p:nvPr/>
        </p:nvGrpSpPr>
        <p:grpSpPr>
          <a:xfrm>
            <a:off x="6547457" y="1696313"/>
            <a:ext cx="5101806" cy="2161009"/>
            <a:chOff x="6932112" y="3454671"/>
            <a:chExt cx="4737493" cy="2318679"/>
          </a:xfrm>
        </p:grpSpPr>
        <p:pic>
          <p:nvPicPr>
            <p:cNvPr id="150" name="Google Shape;150;g293859c9ec5_0_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32112" y="3784625"/>
              <a:ext cx="4720914" cy="1095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1" name="Google Shape;151;g293859c9ec5_0_9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73779" y="4916390"/>
              <a:ext cx="4695825" cy="856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293859c9ec5_0_9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180425" y="3454671"/>
              <a:ext cx="1256750" cy="285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g293859c9ec5_0_92"/>
          <p:cNvGrpSpPr/>
          <p:nvPr/>
        </p:nvGrpSpPr>
        <p:grpSpPr>
          <a:xfrm>
            <a:off x="5884348" y="4158586"/>
            <a:ext cx="5907068" cy="1683896"/>
            <a:chOff x="6700400" y="3364195"/>
            <a:chExt cx="5196225" cy="863980"/>
          </a:xfrm>
        </p:grpSpPr>
        <p:pic>
          <p:nvPicPr>
            <p:cNvPr id="154" name="Google Shape;154;g293859c9ec5_0_9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700400" y="3592550"/>
              <a:ext cx="5196225" cy="6356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5" name="Google Shape;155;g293859c9ec5_0_9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66675" y="3364195"/>
              <a:ext cx="702525" cy="209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g293859c9ec5_0_92"/>
          <p:cNvSpPr txBox="1"/>
          <p:nvPr>
            <p:ph idx="1" type="body"/>
          </p:nvPr>
        </p:nvSpPr>
        <p:spPr>
          <a:xfrm>
            <a:off x="195199" y="1137175"/>
            <a:ext cx="5499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전기차 배터리 수요 상승</a:t>
            </a:r>
            <a:endParaRPr sz="3000"/>
          </a:p>
        </p:txBody>
      </p:sp>
      <p:sp>
        <p:nvSpPr>
          <p:cNvPr id="157" name="Google Shape;157;g293859c9ec5_0_92"/>
          <p:cNvSpPr txBox="1"/>
          <p:nvPr>
            <p:ph idx="1" type="body"/>
          </p:nvPr>
        </p:nvSpPr>
        <p:spPr>
          <a:xfrm>
            <a:off x="195212" y="3692250"/>
            <a:ext cx="5499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2. 하도급대금 연동제 실시</a:t>
            </a:r>
            <a:endParaRPr sz="3000"/>
          </a:p>
        </p:txBody>
      </p:sp>
      <p:sp>
        <p:nvSpPr>
          <p:cNvPr id="158" name="Google Shape;158;g293859c9ec5_0_92"/>
          <p:cNvSpPr txBox="1"/>
          <p:nvPr/>
        </p:nvSpPr>
        <p:spPr>
          <a:xfrm>
            <a:off x="5950175" y="5935275"/>
            <a:ext cx="549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*수입하는 원자재의 가격이 일정 비율이 넘으면 공급 가격을 조절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9150def0fb_6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88" y="1063709"/>
            <a:ext cx="9177018" cy="5489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9150def0fb_6_6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개발 일정</a:t>
            </a:r>
            <a:endParaRPr b="1"/>
          </a:p>
        </p:txBody>
      </p:sp>
      <p:sp>
        <p:nvSpPr>
          <p:cNvPr id="165" name="Google Shape;165;g29150def0fb_6_60"/>
          <p:cNvSpPr txBox="1"/>
          <p:nvPr/>
        </p:nvSpPr>
        <p:spPr>
          <a:xfrm>
            <a:off x="1507500" y="1602525"/>
            <a:ext cx="1280100" cy="2108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기획 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및 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학습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66" name="Google Shape;166;g29150def0fb_6_60"/>
          <p:cNvSpPr txBox="1"/>
          <p:nvPr/>
        </p:nvSpPr>
        <p:spPr>
          <a:xfrm>
            <a:off x="1507375" y="3711225"/>
            <a:ext cx="1280100" cy="1602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설계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67" name="Google Shape;167;g29150def0fb_6_60"/>
          <p:cNvSpPr txBox="1"/>
          <p:nvPr/>
        </p:nvSpPr>
        <p:spPr>
          <a:xfrm>
            <a:off x="1507500" y="5313825"/>
            <a:ext cx="1280100" cy="944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구현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150def0fb_6_16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기술 스택</a:t>
            </a:r>
            <a:endParaRPr b="1"/>
          </a:p>
        </p:txBody>
      </p:sp>
      <p:sp>
        <p:nvSpPr>
          <p:cNvPr id="173" name="Google Shape;173;g29150def0fb_6_162"/>
          <p:cNvSpPr/>
          <p:nvPr/>
        </p:nvSpPr>
        <p:spPr>
          <a:xfrm>
            <a:off x="668350" y="1357850"/>
            <a:ext cx="2383200" cy="4376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9150def0fb_6_162"/>
          <p:cNvSpPr/>
          <p:nvPr/>
        </p:nvSpPr>
        <p:spPr>
          <a:xfrm>
            <a:off x="3551450" y="1357850"/>
            <a:ext cx="2383200" cy="4376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9150def0fb_6_162"/>
          <p:cNvSpPr/>
          <p:nvPr/>
        </p:nvSpPr>
        <p:spPr>
          <a:xfrm>
            <a:off x="6434575" y="1357850"/>
            <a:ext cx="2383200" cy="4376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9150def0fb_6_162"/>
          <p:cNvSpPr/>
          <p:nvPr/>
        </p:nvSpPr>
        <p:spPr>
          <a:xfrm>
            <a:off x="9367300" y="1357850"/>
            <a:ext cx="2383200" cy="4376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9150def0fb_6_162"/>
          <p:cNvSpPr txBox="1"/>
          <p:nvPr>
            <p:ph idx="1" type="body"/>
          </p:nvPr>
        </p:nvSpPr>
        <p:spPr>
          <a:xfrm>
            <a:off x="724301" y="5864375"/>
            <a:ext cx="2271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000"/>
              <a:t>Front</a:t>
            </a:r>
            <a:endParaRPr sz="4000"/>
          </a:p>
        </p:txBody>
      </p:sp>
      <p:sp>
        <p:nvSpPr>
          <p:cNvPr id="178" name="Google Shape;178;g29150def0fb_6_162"/>
          <p:cNvSpPr txBox="1"/>
          <p:nvPr>
            <p:ph idx="1" type="body"/>
          </p:nvPr>
        </p:nvSpPr>
        <p:spPr>
          <a:xfrm>
            <a:off x="3557826" y="5864375"/>
            <a:ext cx="2271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000"/>
              <a:t>Back</a:t>
            </a:r>
            <a:endParaRPr sz="4000"/>
          </a:p>
        </p:txBody>
      </p:sp>
      <p:sp>
        <p:nvSpPr>
          <p:cNvPr id="179" name="Google Shape;179;g29150def0fb_6_162"/>
          <p:cNvSpPr txBox="1"/>
          <p:nvPr>
            <p:ph idx="1" type="body"/>
          </p:nvPr>
        </p:nvSpPr>
        <p:spPr>
          <a:xfrm>
            <a:off x="6546463" y="5864375"/>
            <a:ext cx="2271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000"/>
              <a:t>Ai</a:t>
            </a:r>
            <a:endParaRPr sz="4000"/>
          </a:p>
        </p:txBody>
      </p:sp>
      <p:sp>
        <p:nvSpPr>
          <p:cNvPr id="180" name="Google Shape;180;g29150def0fb_6_162"/>
          <p:cNvSpPr txBox="1"/>
          <p:nvPr>
            <p:ph idx="1" type="body"/>
          </p:nvPr>
        </p:nvSpPr>
        <p:spPr>
          <a:xfrm>
            <a:off x="9135600" y="5864375"/>
            <a:ext cx="3056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000">
                <a:solidFill>
                  <a:schemeClr val="dk1"/>
                </a:solidFill>
              </a:rPr>
              <a:t>Architecture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81" name="Google Shape;181;g29150def0fb_6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98" y="3958575"/>
            <a:ext cx="1300225" cy="13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9150def0fb_6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37" y="5258800"/>
            <a:ext cx="2105225" cy="3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9150def0fb_6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325" y="3958587"/>
            <a:ext cx="905775" cy="66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9150def0fb_6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8788" y="4444736"/>
            <a:ext cx="1064175" cy="10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9150def0fb_6_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4999" y="2614324"/>
            <a:ext cx="1064174" cy="106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9150def0fb_6_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22475" y="3076784"/>
            <a:ext cx="836825" cy="115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9150def0fb_6_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4200" y="3693275"/>
            <a:ext cx="905775" cy="110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150def0fb_6_1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90775" y="1596503"/>
            <a:ext cx="1300225" cy="126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9150def0fb_6_1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0788" y="2927650"/>
            <a:ext cx="1147575" cy="1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9150def0fb_6_1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19260" y="4816993"/>
            <a:ext cx="1647615" cy="8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9150def0fb_6_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9873" y="3003988"/>
            <a:ext cx="724225" cy="115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9150def0fb_6_1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20838" y="1596500"/>
            <a:ext cx="1064175" cy="105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9150def0fb_6_1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36525" y="1577288"/>
            <a:ext cx="905775" cy="109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9150def0fb_6_1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95800" y="3068763"/>
            <a:ext cx="1147575" cy="102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9150def0fb_6_1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24700" y="4319271"/>
            <a:ext cx="724216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9150def0fb_6_1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29226" y="4428964"/>
            <a:ext cx="925524" cy="9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9150def0fb_6_16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95796" y="2741336"/>
            <a:ext cx="724225" cy="98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9150def0fb_6_1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45000" y="1386025"/>
            <a:ext cx="1064180" cy="11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9150def0fb_6_1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24050" y="1722483"/>
            <a:ext cx="925536" cy="101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9150def0fb_6_16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75475" y="3126912"/>
            <a:ext cx="905775" cy="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9150def0fb_6_16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639500" y="1454752"/>
            <a:ext cx="836825" cy="113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9150def0fb_6_16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014100" y="1720425"/>
            <a:ext cx="925525" cy="1019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9150def0fb_6_162"/>
          <p:cNvSpPr/>
          <p:nvPr/>
        </p:nvSpPr>
        <p:spPr>
          <a:xfrm>
            <a:off x="1784675" y="3048000"/>
            <a:ext cx="1210800" cy="105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9150def0fb_6_162"/>
          <p:cNvSpPr/>
          <p:nvPr/>
        </p:nvSpPr>
        <p:spPr>
          <a:xfrm>
            <a:off x="4674250" y="1497125"/>
            <a:ext cx="1210800" cy="105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9150def0fb_6_162"/>
          <p:cNvSpPr/>
          <p:nvPr/>
        </p:nvSpPr>
        <p:spPr>
          <a:xfrm>
            <a:off x="7569850" y="1552450"/>
            <a:ext cx="1210800" cy="1155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9150def0fb_6_162"/>
          <p:cNvSpPr/>
          <p:nvPr/>
        </p:nvSpPr>
        <p:spPr>
          <a:xfrm>
            <a:off x="9772450" y="1639700"/>
            <a:ext cx="13245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 txBox="1"/>
          <p:nvPr>
            <p:ph idx="1" type="body"/>
          </p:nvPr>
        </p:nvSpPr>
        <p:spPr>
          <a:xfrm>
            <a:off x="2473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b="1" lang="en-US"/>
              <a:t>각 페이지 주요 기능</a:t>
            </a:r>
            <a:endParaRPr b="1"/>
          </a:p>
        </p:txBody>
      </p:sp>
      <p:sp>
        <p:nvSpPr>
          <p:cNvPr id="212" name="Google Shape;212;p4"/>
          <p:cNvSpPr/>
          <p:nvPr/>
        </p:nvSpPr>
        <p:spPr>
          <a:xfrm rot="10800000">
            <a:off x="825475" y="2155546"/>
            <a:ext cx="2832000" cy="2342400"/>
          </a:xfrm>
          <a:prstGeom prst="blockArc">
            <a:avLst>
              <a:gd fmla="val 12399071" name="adj1"/>
              <a:gd fmla="val 19942541" name="adj2"/>
              <a:gd fmla="val 714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8025534" y="3314462"/>
            <a:ext cx="2954100" cy="2342400"/>
          </a:xfrm>
          <a:prstGeom prst="blockArc">
            <a:avLst>
              <a:gd fmla="val 12399071" name="adj1"/>
              <a:gd fmla="val 20021087" name="adj2"/>
              <a:gd fmla="val 6481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3101721" y="3297976"/>
            <a:ext cx="2954100" cy="2342400"/>
          </a:xfrm>
          <a:prstGeom prst="blockArc">
            <a:avLst>
              <a:gd fmla="val 12399071" name="adj1"/>
              <a:gd fmla="val 20021087" name="adj2"/>
              <a:gd fmla="val 6481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 rot="10800000">
            <a:off x="5513525" y="2140863"/>
            <a:ext cx="3081600" cy="2342400"/>
          </a:xfrm>
          <a:prstGeom prst="blockArc">
            <a:avLst>
              <a:gd fmla="val 12407123" name="adj1"/>
              <a:gd fmla="val 20021087" name="adj2"/>
              <a:gd fmla="val 6481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6745375" y="3536100"/>
            <a:ext cx="718800" cy="72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3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4216500" y="3572250"/>
            <a:ext cx="718800" cy="65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2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872475" y="3572262"/>
            <a:ext cx="738000" cy="65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1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9129200" y="3572250"/>
            <a:ext cx="718800" cy="65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4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3146272" y="4584325"/>
            <a:ext cx="26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메인페이지</a:t>
            </a:r>
            <a:endParaRPr b="1" sz="3000">
              <a:solidFill>
                <a:srgbClr val="3F3F3F"/>
              </a:solidFill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3512900" y="5167193"/>
            <a:ext cx="464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자재 종류별 가격 차트데이터 생성</a:t>
            </a:r>
            <a:endParaRPr sz="2000"/>
          </a:p>
        </p:txBody>
      </p:sp>
      <p:sp>
        <p:nvSpPr>
          <p:cNvPr id="222" name="Google Shape;222;p4"/>
          <p:cNvSpPr txBox="1"/>
          <p:nvPr/>
        </p:nvSpPr>
        <p:spPr>
          <a:xfrm>
            <a:off x="8389955" y="4584325"/>
            <a:ext cx="246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Ai</a:t>
            </a:r>
            <a:r>
              <a:rPr b="1" lang="en-US" sz="3000">
                <a:solidFill>
                  <a:srgbClr val="3F3F3F"/>
                </a:solidFill>
              </a:rPr>
              <a:t>페이지</a:t>
            </a:r>
            <a:endParaRPr b="1" sz="3000">
              <a:solidFill>
                <a:srgbClr val="3F3F3F"/>
              </a:solidFill>
            </a:endParaRPr>
          </a:p>
        </p:txBody>
      </p:sp>
      <p:sp>
        <p:nvSpPr>
          <p:cNvPr id="223" name="Google Shape;223;p4"/>
          <p:cNvSpPr txBox="1"/>
          <p:nvPr/>
        </p:nvSpPr>
        <p:spPr>
          <a:xfrm>
            <a:off x="8015805" y="5167193"/>
            <a:ext cx="39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미래 가격 차트데이터 생성</a:t>
            </a:r>
            <a:endParaRPr sz="2000"/>
          </a:p>
        </p:txBody>
      </p:sp>
      <p:sp>
        <p:nvSpPr>
          <p:cNvPr id="224" name="Google Shape;224;p4"/>
          <p:cNvSpPr txBox="1"/>
          <p:nvPr/>
        </p:nvSpPr>
        <p:spPr>
          <a:xfrm>
            <a:off x="514369" y="2261707"/>
            <a:ext cx="34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로그인/ 회원가입</a:t>
            </a:r>
            <a:endParaRPr b="1" sz="3000">
              <a:solidFill>
                <a:srgbClr val="3F3F3F"/>
              </a:solidFill>
            </a:endParaRPr>
          </a:p>
        </p:txBody>
      </p:sp>
      <p:sp>
        <p:nvSpPr>
          <p:cNvPr id="225" name="Google Shape;225;p4"/>
          <p:cNvSpPr txBox="1"/>
          <p:nvPr/>
        </p:nvSpPr>
        <p:spPr>
          <a:xfrm>
            <a:off x="805206" y="2819400"/>
            <a:ext cx="42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❏"/>
            </a:pPr>
            <a:r>
              <a:rPr lang="en-US" sz="2000">
                <a:solidFill>
                  <a:srgbClr val="404040"/>
                </a:solidFill>
              </a:rPr>
              <a:t>JWT방식 로그인 </a:t>
            </a:r>
            <a:endParaRPr sz="2000">
              <a:solidFill>
                <a:srgbClr val="404040"/>
              </a:solidFill>
            </a:endParaRPr>
          </a:p>
        </p:txBody>
      </p:sp>
      <p:sp>
        <p:nvSpPr>
          <p:cNvPr id="226" name="Google Shape;226;p4"/>
          <p:cNvSpPr txBox="1"/>
          <p:nvPr/>
        </p:nvSpPr>
        <p:spPr>
          <a:xfrm>
            <a:off x="5617872" y="1880707"/>
            <a:ext cx="29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</a:rPr>
              <a:t>상세</a:t>
            </a:r>
            <a:r>
              <a:rPr b="1" lang="en-US" sz="3000">
                <a:solidFill>
                  <a:srgbClr val="3F3F3F"/>
                </a:solidFill>
              </a:rPr>
              <a:t>페이지</a:t>
            </a:r>
            <a:endParaRPr b="1" sz="3000">
              <a:solidFill>
                <a:srgbClr val="3F3F3F"/>
              </a:solidFill>
            </a:endParaRPr>
          </a:p>
        </p:txBody>
      </p:sp>
      <p:sp>
        <p:nvSpPr>
          <p:cNvPr id="227" name="Google Shape;227;p4"/>
          <p:cNvSpPr txBox="1"/>
          <p:nvPr/>
        </p:nvSpPr>
        <p:spPr>
          <a:xfrm>
            <a:off x="6123125" y="2438400"/>
            <a:ext cx="493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자재별 기간 세부 데이터 차트 생성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자재 관련 기사 데이터 생성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3859c9ec5_2_314"/>
          <p:cNvSpPr txBox="1"/>
          <p:nvPr>
            <p:ph idx="1" type="body"/>
          </p:nvPr>
        </p:nvSpPr>
        <p:spPr>
          <a:xfrm>
            <a:off x="5708200" y="1211100"/>
            <a:ext cx="6257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/>
              <a:t>Architecture</a:t>
            </a:r>
            <a:endParaRPr b="1"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150def0fb_6_0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아키택쳐 구조도</a:t>
            </a:r>
            <a:endParaRPr/>
          </a:p>
        </p:txBody>
      </p:sp>
      <p:pic>
        <p:nvPicPr>
          <p:cNvPr id="238" name="Google Shape;238;g29150def0fb_6_0"/>
          <p:cNvPicPr preferRelativeResize="0"/>
          <p:nvPr/>
        </p:nvPicPr>
        <p:blipFill rotWithShape="1">
          <a:blip r:embed="rId3">
            <a:alphaModFix/>
          </a:blip>
          <a:srcRect b="2798" l="9627" r="9740" t="2017"/>
          <a:stretch/>
        </p:blipFill>
        <p:spPr>
          <a:xfrm>
            <a:off x="1817375" y="1063700"/>
            <a:ext cx="8557224" cy="5682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g29150def0fb_6_0"/>
          <p:cNvGrpSpPr/>
          <p:nvPr/>
        </p:nvGrpSpPr>
        <p:grpSpPr>
          <a:xfrm>
            <a:off x="497675" y="3928993"/>
            <a:ext cx="6249331" cy="2277803"/>
            <a:chOff x="528669" y="4100475"/>
            <a:chExt cx="6249331" cy="2085900"/>
          </a:xfrm>
        </p:grpSpPr>
        <p:sp>
          <p:nvSpPr>
            <p:cNvPr id="240" name="Google Shape;240;g29150def0fb_6_0"/>
            <p:cNvSpPr/>
            <p:nvPr/>
          </p:nvSpPr>
          <p:spPr>
            <a:xfrm>
              <a:off x="3298900" y="4100475"/>
              <a:ext cx="3479100" cy="20859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cap="flat" cmpd="sng" w="1143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g29150def0fb_6_0"/>
            <p:cNvSpPr txBox="1"/>
            <p:nvPr/>
          </p:nvSpPr>
          <p:spPr>
            <a:xfrm>
              <a:off x="528669" y="5381754"/>
              <a:ext cx="2273400" cy="7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D1C24"/>
                  </a:solidFill>
                </a:rPr>
                <a:t> 1. CI/CD</a:t>
              </a:r>
              <a:endParaRPr sz="4000">
                <a:solidFill>
                  <a:srgbClr val="ED1C24"/>
                </a:solidFill>
              </a:endParaRPr>
            </a:p>
          </p:txBody>
        </p:sp>
      </p:grpSp>
      <p:grpSp>
        <p:nvGrpSpPr>
          <p:cNvPr id="242" name="Google Shape;242;g29150def0fb_6_0"/>
          <p:cNvGrpSpPr/>
          <p:nvPr/>
        </p:nvGrpSpPr>
        <p:grpSpPr>
          <a:xfrm>
            <a:off x="2849150" y="982275"/>
            <a:ext cx="9342852" cy="3566125"/>
            <a:chOff x="2849150" y="982275"/>
            <a:chExt cx="9342852" cy="3566125"/>
          </a:xfrm>
        </p:grpSpPr>
        <p:sp>
          <p:nvSpPr>
            <p:cNvPr id="243" name="Google Shape;243;g29150def0fb_6_0"/>
            <p:cNvSpPr/>
            <p:nvPr/>
          </p:nvSpPr>
          <p:spPr>
            <a:xfrm>
              <a:off x="2849150" y="1546600"/>
              <a:ext cx="5392800" cy="30018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cap="flat" cmpd="sng" w="1143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29150def0fb_6_0"/>
            <p:cNvSpPr txBox="1"/>
            <p:nvPr/>
          </p:nvSpPr>
          <p:spPr>
            <a:xfrm>
              <a:off x="7212302" y="982275"/>
              <a:ext cx="4979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D1C24"/>
                  </a:solidFill>
                </a:rPr>
                <a:t>2. 서버 배포 환경</a:t>
              </a:r>
              <a:endParaRPr sz="4000">
                <a:solidFill>
                  <a:srgbClr val="ED1C24"/>
                </a:solidFill>
              </a:endParaRPr>
            </a:p>
          </p:txBody>
        </p:sp>
      </p:grpSp>
      <p:grpSp>
        <p:nvGrpSpPr>
          <p:cNvPr id="245" name="Google Shape;245;g29150def0fb_6_0"/>
          <p:cNvGrpSpPr/>
          <p:nvPr/>
        </p:nvGrpSpPr>
        <p:grpSpPr>
          <a:xfrm>
            <a:off x="6155774" y="3510175"/>
            <a:ext cx="5546976" cy="2512250"/>
            <a:chOff x="6155774" y="3510175"/>
            <a:chExt cx="5546976" cy="2512250"/>
          </a:xfrm>
        </p:grpSpPr>
        <p:sp>
          <p:nvSpPr>
            <p:cNvPr id="246" name="Google Shape;246;g29150def0fb_6_0"/>
            <p:cNvSpPr/>
            <p:nvPr/>
          </p:nvSpPr>
          <p:spPr>
            <a:xfrm>
              <a:off x="6155774" y="3510175"/>
              <a:ext cx="2289600" cy="12315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cap="flat" cmpd="sng" w="114300">
              <a:solidFill>
                <a:srgbClr val="ED1C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29150def0fb_6_0"/>
            <p:cNvSpPr txBox="1"/>
            <p:nvPr/>
          </p:nvSpPr>
          <p:spPr>
            <a:xfrm>
              <a:off x="8187950" y="5222025"/>
              <a:ext cx="3514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ED1C24"/>
                  </a:solidFill>
                </a:rPr>
                <a:t>3. 데이터 수집</a:t>
              </a:r>
              <a:endParaRPr sz="4000">
                <a:solidFill>
                  <a:srgbClr val="ED1C2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 BURGE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- BURGE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2020-01-20T05:08:25Z</dcterms:created>
  <dc:creator>Allppt.com</dc:creator>
</cp:coreProperties>
</file>